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3" r:id="rId2"/>
    <p:sldId id="330" r:id="rId3"/>
    <p:sldId id="331" r:id="rId4"/>
    <p:sldId id="328" r:id="rId5"/>
    <p:sldId id="288" r:id="rId6"/>
    <p:sldId id="312" r:id="rId7"/>
    <p:sldId id="307" r:id="rId8"/>
    <p:sldId id="336" r:id="rId9"/>
    <p:sldId id="315" r:id="rId10"/>
    <p:sldId id="286" r:id="rId11"/>
    <p:sldId id="309" r:id="rId12"/>
    <p:sldId id="324" r:id="rId13"/>
    <p:sldId id="319" r:id="rId14"/>
    <p:sldId id="320" r:id="rId15"/>
    <p:sldId id="317" r:id="rId16"/>
    <p:sldId id="306" r:id="rId17"/>
    <p:sldId id="335" r:id="rId18"/>
    <p:sldId id="325" r:id="rId19"/>
    <p:sldId id="326" r:id="rId20"/>
    <p:sldId id="332" r:id="rId21"/>
    <p:sldId id="333" r:id="rId22"/>
    <p:sldId id="279" r:id="rId23"/>
    <p:sldId id="294" r:id="rId24"/>
    <p:sldId id="329" r:id="rId25"/>
    <p:sldId id="338" r:id="rId26"/>
    <p:sldId id="327" r:id="rId27"/>
    <p:sldId id="302" r:id="rId28"/>
    <p:sldId id="334" r:id="rId29"/>
    <p:sldId id="276" r:id="rId30"/>
  </p:sldIdLst>
  <p:sldSz cx="10668000" cy="7620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FF99"/>
    <a:srgbClr val="FFFF66"/>
    <a:srgbClr val="1D1D75"/>
    <a:srgbClr val="FFCC00"/>
    <a:srgbClr val="FF9933"/>
    <a:srgbClr val="F1F1F1"/>
    <a:srgbClr val="B2B2B2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3419" autoAdjust="0"/>
  </p:normalViewPr>
  <p:slideViewPr>
    <p:cSldViewPr showGuides="1">
      <p:cViewPr>
        <p:scale>
          <a:sx n="75" d="100"/>
          <a:sy n="75" d="100"/>
        </p:scale>
        <p:origin x="-894" y="-78"/>
      </p:cViewPr>
      <p:guideLst>
        <p:guide orient="horz" pos="2400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85800"/>
            <a:ext cx="480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84A630-DA0F-4A9E-B31B-5C5B5D73DF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open-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access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intensity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managed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with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common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property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problem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not 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addressed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exhaust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most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stocks</a:t>
            </a:r>
          </a:p>
          <a:p>
            <a:pPr>
              <a:buFont typeface="Wingdings" pitchFamily="2" charset="2"/>
              <a:buChar char="Ø"/>
              <a:defRPr/>
            </a:pPr>
            <a:endParaRPr lang="fr-FR" sz="800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ITQs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8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lead</a:t>
            </a:r>
            <a:r>
              <a:rPr lang="fr-FR" sz="8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to more stable catches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4A630-DA0F-4A9E-B31B-5C5B5D73DF1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044575"/>
            <a:r>
              <a:rPr lang="en-US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some areas of the NE Atlantic </a:t>
            </a:r>
            <a:r>
              <a:rPr lang="en-US" sz="12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deep-water species</a:t>
            </a:r>
            <a:r>
              <a:rPr lang="en-US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be defined as those which spend a significant part of their life-cycle at depths &gt;200 m and have 50% or more of their adult biomass occurring at depths &gt;200m.</a:t>
            </a:r>
          </a:p>
          <a:p>
            <a:pPr defTabSz="1044575"/>
            <a:r>
              <a:rPr lang="en-US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 appropriateness of 200 m depth limits should be evaluated for all areas.</a:t>
            </a:r>
          </a:p>
          <a:p>
            <a:endParaRPr lang="fr-FR" dirty="0" smtClean="0"/>
          </a:p>
          <a:p>
            <a:pPr defTabSz="1044575"/>
            <a:r>
              <a:rPr lang="en-US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line with the FAO guidelines for the management for </a:t>
            </a:r>
            <a:r>
              <a:rPr lang="en-US" sz="12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deep-sea fisheries</a:t>
            </a:r>
            <a:r>
              <a:rPr lang="en-US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in the high-seas Deep-water fisheries are those which</a:t>
            </a:r>
          </a:p>
          <a:p>
            <a:pPr defTabSz="1044575"/>
            <a:r>
              <a:rPr lang="en-US" sz="12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the total catch (everything brought up by the gear) includes</a:t>
            </a:r>
          </a:p>
          <a:p>
            <a:pPr defTabSz="1044575"/>
            <a:r>
              <a:rPr lang="en-US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species that can only sustain low exploitation rates; and</a:t>
            </a:r>
          </a:p>
          <a:p>
            <a:pPr defTabSz="1044575"/>
            <a:r>
              <a:rPr lang="en-US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ii. the fishing gear is likely to contact the seafloor during the normal</a:t>
            </a:r>
          </a:p>
          <a:p>
            <a:pPr defTabSz="1044575"/>
            <a:r>
              <a:rPr lang="fr-FR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course of </a:t>
            </a:r>
            <a:r>
              <a:rPr lang="fr-FR" sz="12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fishing</a:t>
            </a:r>
            <a:r>
              <a:rPr lang="fr-FR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operations</a:t>
            </a:r>
            <a:r>
              <a:rPr lang="fr-FR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fr-FR" dirty="0" smtClean="0"/>
          </a:p>
          <a:p>
            <a:r>
              <a:rPr lang="fr-FR" dirty="0" err="1" smtClean="0"/>
              <a:t>Definition</a:t>
            </a:r>
            <a:r>
              <a:rPr lang="fr-FR" dirty="0" smtClean="0"/>
              <a:t> of </a:t>
            </a:r>
            <a:r>
              <a:rPr lang="fr-FR" dirty="0" err="1" smtClean="0"/>
              <a:t>deep</a:t>
            </a:r>
            <a:r>
              <a:rPr lang="fr-FR" dirty="0" smtClean="0"/>
              <a:t>-water </a:t>
            </a:r>
            <a:r>
              <a:rPr lang="fr-FR" dirty="0" err="1" smtClean="0"/>
              <a:t>fish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require</a:t>
            </a:r>
            <a:r>
              <a:rPr lang="fr-FR" dirty="0" smtClean="0"/>
              <a:t> </a:t>
            </a:r>
            <a:r>
              <a:rPr lang="fr-FR" dirty="0" err="1" smtClean="0"/>
              <a:t>adjustment</a:t>
            </a:r>
            <a:r>
              <a:rPr lang="fr-FR" dirty="0" smtClean="0"/>
              <a:t> for area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narrow</a:t>
            </a:r>
            <a:r>
              <a:rPr lang="fr-FR" dirty="0" smtClean="0"/>
              <a:t> </a:t>
            </a:r>
            <a:r>
              <a:rPr lang="fr-FR" dirty="0" err="1" smtClean="0"/>
              <a:t>shelf</a:t>
            </a:r>
            <a:endParaRPr lang="fr-FR" dirty="0" smtClean="0"/>
          </a:p>
          <a:p>
            <a:r>
              <a:rPr lang="fr-FR" sz="800" dirty="0" smtClean="0">
                <a:solidFill>
                  <a:schemeClr val="bg1"/>
                </a:solidFill>
              </a:rPr>
              <a:t>EU </a:t>
            </a:r>
            <a:r>
              <a:rPr lang="fr-FR" sz="800" dirty="0" err="1" smtClean="0">
                <a:solidFill>
                  <a:schemeClr val="bg1"/>
                </a:solidFill>
              </a:rPr>
              <a:t>lincensing</a:t>
            </a:r>
            <a:r>
              <a:rPr lang="fr-FR" sz="800" dirty="0" smtClean="0">
                <a:solidFill>
                  <a:schemeClr val="bg1"/>
                </a:solidFill>
              </a:rPr>
              <a:t>: </a:t>
            </a:r>
            <a:r>
              <a:rPr lang="fr-FR" sz="800" dirty="0" err="1" smtClean="0">
                <a:solidFill>
                  <a:schemeClr val="bg1"/>
                </a:solidFill>
              </a:rPr>
              <a:t>list</a:t>
            </a:r>
            <a:r>
              <a:rPr lang="fr-FR" sz="800" dirty="0" smtClean="0">
                <a:solidFill>
                  <a:schemeClr val="bg1"/>
                </a:solidFill>
              </a:rPr>
              <a:t> of </a:t>
            </a:r>
            <a:r>
              <a:rPr lang="fr-FR" sz="800" dirty="0" err="1" smtClean="0">
                <a:solidFill>
                  <a:schemeClr val="bg1"/>
                </a:solidFill>
              </a:rPr>
              <a:t>species</a:t>
            </a:r>
            <a:r>
              <a:rPr lang="fr-FR" sz="800" dirty="0" smtClean="0">
                <a:solidFill>
                  <a:schemeClr val="bg1"/>
                </a:solidFill>
              </a:rPr>
              <a:t> in </a:t>
            </a:r>
            <a:r>
              <a:rPr lang="fr-FR" sz="800" dirty="0" err="1" smtClean="0">
                <a:solidFill>
                  <a:schemeClr val="bg1"/>
                </a:solidFill>
              </a:rPr>
              <a:t>annex</a:t>
            </a:r>
            <a:r>
              <a:rPr lang="fr-FR" sz="800" dirty="0" smtClean="0">
                <a:solidFill>
                  <a:schemeClr val="bg1"/>
                </a:solidFill>
              </a:rPr>
              <a:t> I and II  </a:t>
            </a:r>
            <a:r>
              <a:rPr lang="fr-FR" sz="800" dirty="0" err="1" smtClean="0">
                <a:solidFill>
                  <a:schemeClr val="bg1"/>
                </a:solidFill>
              </a:rPr>
              <a:t>mostly</a:t>
            </a:r>
            <a:r>
              <a:rPr lang="fr-FR" sz="800" dirty="0" smtClean="0">
                <a:solidFill>
                  <a:schemeClr val="bg1"/>
                </a:solidFill>
              </a:rPr>
              <a:t> consistent </a:t>
            </a:r>
            <a:r>
              <a:rPr lang="fr-FR" sz="800" dirty="0" err="1" smtClean="0">
                <a:solidFill>
                  <a:schemeClr val="bg1"/>
                </a:solidFill>
              </a:rPr>
              <a:t>with</a:t>
            </a:r>
            <a:r>
              <a:rPr lang="fr-FR" sz="800" dirty="0" smtClean="0">
                <a:solidFill>
                  <a:schemeClr val="bg1"/>
                </a:solidFill>
              </a:rPr>
              <a:t> the </a:t>
            </a:r>
            <a:r>
              <a:rPr lang="fr-FR" sz="800" dirty="0" err="1" smtClean="0">
                <a:solidFill>
                  <a:schemeClr val="bg1"/>
                </a:solidFill>
              </a:rPr>
              <a:t>criteria</a:t>
            </a:r>
            <a:r>
              <a:rPr lang="fr-FR" sz="800" dirty="0" smtClean="0">
                <a:solidFill>
                  <a:schemeClr val="bg1"/>
                </a:solidFill>
              </a:rPr>
              <a:t> of 50% </a:t>
            </a:r>
            <a:r>
              <a:rPr lang="fr-FR" sz="800" dirty="0" err="1" smtClean="0">
                <a:solidFill>
                  <a:schemeClr val="bg1"/>
                </a:solidFill>
              </a:rPr>
              <a:t>deeper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r>
              <a:rPr lang="fr-FR" sz="800" dirty="0" err="1" smtClean="0">
                <a:solidFill>
                  <a:schemeClr val="bg1"/>
                </a:solidFill>
              </a:rPr>
              <a:t>than</a:t>
            </a:r>
            <a:r>
              <a:rPr lang="fr-FR" sz="800" dirty="0" smtClean="0">
                <a:solidFill>
                  <a:schemeClr val="bg1"/>
                </a:solidFill>
              </a:rPr>
              <a:t> 200 m</a:t>
            </a:r>
          </a:p>
          <a:p>
            <a:r>
              <a:rPr lang="fr-FR" sz="800" dirty="0" err="1" smtClean="0">
                <a:solidFill>
                  <a:schemeClr val="bg1"/>
                </a:solidFill>
              </a:rPr>
              <a:t>Adjustment</a:t>
            </a:r>
            <a:r>
              <a:rPr lang="fr-FR" sz="800" dirty="0" smtClean="0">
                <a:solidFill>
                  <a:schemeClr val="bg1"/>
                </a:solidFill>
              </a:rPr>
              <a:t>: </a:t>
            </a:r>
            <a:r>
              <a:rPr lang="fr-FR" sz="800" dirty="0" err="1" smtClean="0">
                <a:solidFill>
                  <a:schemeClr val="bg1"/>
                </a:solidFill>
              </a:rPr>
              <a:t>remove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r>
              <a:rPr lang="fr-FR" sz="800" dirty="0" err="1" smtClean="0">
                <a:solidFill>
                  <a:schemeClr val="bg1"/>
                </a:solidFill>
              </a:rPr>
              <a:t>conger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r>
              <a:rPr lang="fr-FR" sz="800" dirty="0" err="1" smtClean="0">
                <a:solidFill>
                  <a:schemeClr val="bg1"/>
                </a:solidFill>
              </a:rPr>
              <a:t>eel</a:t>
            </a:r>
            <a:r>
              <a:rPr lang="fr-FR" sz="800" dirty="0" smtClean="0">
                <a:solidFill>
                  <a:schemeClr val="bg1"/>
                </a:solidFill>
              </a:rPr>
              <a:t> (</a:t>
            </a:r>
            <a:r>
              <a:rPr lang="fr-FR" sz="800" i="1" dirty="0" err="1" smtClean="0">
                <a:solidFill>
                  <a:schemeClr val="bg1"/>
                </a:solidFill>
              </a:rPr>
              <a:t>Conger</a:t>
            </a:r>
            <a:r>
              <a:rPr lang="fr-FR" sz="800" i="1" dirty="0" smtClean="0">
                <a:solidFill>
                  <a:schemeClr val="bg1"/>
                </a:solidFill>
              </a:rPr>
              <a:t> </a:t>
            </a:r>
            <a:r>
              <a:rPr lang="fr-FR" sz="800" i="1" dirty="0" err="1" smtClean="0">
                <a:solidFill>
                  <a:schemeClr val="bg1"/>
                </a:solidFill>
              </a:rPr>
              <a:t>conger</a:t>
            </a:r>
            <a:r>
              <a:rPr lang="fr-FR" sz="800" dirty="0" smtClean="0">
                <a:solidFill>
                  <a:schemeClr val="bg1"/>
                </a:solidFill>
              </a:rPr>
              <a:t>) and </a:t>
            </a:r>
            <a:r>
              <a:rPr lang="fr-FR" sz="800" dirty="0" err="1" smtClean="0">
                <a:solidFill>
                  <a:schemeClr val="bg1"/>
                </a:solidFill>
              </a:rPr>
              <a:t>Norway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r>
              <a:rPr lang="fr-FR" sz="800" dirty="0" err="1" smtClean="0">
                <a:solidFill>
                  <a:schemeClr val="bg1"/>
                </a:solidFill>
              </a:rPr>
              <a:t>redfish</a:t>
            </a:r>
            <a:r>
              <a:rPr lang="fr-FR" sz="800" dirty="0" smtClean="0">
                <a:solidFill>
                  <a:schemeClr val="bg1"/>
                </a:solidFill>
              </a:rPr>
              <a:t> (</a:t>
            </a:r>
            <a:r>
              <a:rPr lang="fr-FR" sz="800" i="1" dirty="0" err="1" smtClean="0">
                <a:solidFill>
                  <a:schemeClr val="bg1"/>
                </a:solidFill>
              </a:rPr>
              <a:t>Sebastes</a:t>
            </a:r>
            <a:r>
              <a:rPr lang="fr-FR" sz="800" i="1" dirty="0" smtClean="0">
                <a:solidFill>
                  <a:schemeClr val="bg1"/>
                </a:solidFill>
              </a:rPr>
              <a:t> </a:t>
            </a:r>
            <a:r>
              <a:rPr lang="fr-FR" sz="800" i="1" dirty="0" err="1" smtClean="0">
                <a:solidFill>
                  <a:schemeClr val="bg1"/>
                </a:solidFill>
              </a:rPr>
              <a:t>viviparus</a:t>
            </a:r>
            <a:r>
              <a:rPr lang="fr-FR" sz="800" dirty="0" smtClean="0">
                <a:solidFill>
                  <a:schemeClr val="bg1"/>
                </a:solidFill>
              </a:rPr>
              <a:t>) </a:t>
            </a:r>
            <a:r>
              <a:rPr lang="fr-FR" sz="800" dirty="0" err="1" smtClean="0">
                <a:solidFill>
                  <a:schemeClr val="bg1"/>
                </a:solidFill>
              </a:rPr>
              <a:t>removed</a:t>
            </a:r>
            <a:r>
              <a:rPr lang="fr-FR" sz="800" dirty="0" smtClean="0">
                <a:solidFill>
                  <a:schemeClr val="bg1"/>
                </a:solidFill>
              </a:rPr>
              <a:t> and </a:t>
            </a:r>
            <a:r>
              <a:rPr lang="fr-FR" sz="800" dirty="0" err="1" smtClean="0">
                <a:solidFill>
                  <a:schemeClr val="bg1"/>
                </a:solidFill>
              </a:rPr>
              <a:t>Greenland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r>
              <a:rPr lang="fr-FR" sz="800" dirty="0" err="1" smtClean="0">
                <a:solidFill>
                  <a:schemeClr val="bg1"/>
                </a:solidFill>
              </a:rPr>
              <a:t>halibut</a:t>
            </a:r>
            <a:r>
              <a:rPr lang="fr-FR" sz="800" dirty="0" smtClean="0">
                <a:solidFill>
                  <a:schemeClr val="bg1"/>
                </a:solidFill>
              </a:rPr>
              <a:t> (</a:t>
            </a:r>
            <a:r>
              <a:rPr lang="fr-FR" sz="800" i="1" dirty="0" err="1" smtClean="0">
                <a:solidFill>
                  <a:schemeClr val="bg1"/>
                </a:solidFill>
              </a:rPr>
              <a:t>Reinhardtius</a:t>
            </a:r>
            <a:r>
              <a:rPr lang="fr-FR" sz="800" i="1" dirty="0" smtClean="0">
                <a:solidFill>
                  <a:schemeClr val="bg1"/>
                </a:solidFill>
              </a:rPr>
              <a:t> </a:t>
            </a:r>
            <a:r>
              <a:rPr lang="fr-FR" sz="800" i="1" dirty="0" err="1" smtClean="0">
                <a:solidFill>
                  <a:schemeClr val="bg1"/>
                </a:solidFill>
              </a:rPr>
              <a:t>hippoglossoides</a:t>
            </a:r>
            <a:r>
              <a:rPr lang="fr-FR" sz="800" dirty="0" smtClean="0">
                <a:solidFill>
                  <a:schemeClr val="bg1"/>
                </a:solidFill>
              </a:rPr>
              <a:t>), </a:t>
            </a:r>
            <a:r>
              <a:rPr lang="fr-FR" sz="800" dirty="0" err="1" smtClean="0">
                <a:solidFill>
                  <a:schemeClr val="bg1"/>
                </a:solidFill>
              </a:rPr>
              <a:t>tusk</a:t>
            </a:r>
            <a:r>
              <a:rPr lang="fr-FR" sz="800" dirty="0" smtClean="0">
                <a:solidFill>
                  <a:schemeClr val="bg1"/>
                </a:solidFill>
              </a:rPr>
              <a:t> (</a:t>
            </a:r>
            <a:r>
              <a:rPr lang="fr-FR" sz="800" i="1" dirty="0" err="1" smtClean="0">
                <a:solidFill>
                  <a:schemeClr val="bg1"/>
                </a:solidFill>
              </a:rPr>
              <a:t>Brosme</a:t>
            </a:r>
            <a:r>
              <a:rPr lang="fr-FR" sz="800" i="1" dirty="0" smtClean="0">
                <a:solidFill>
                  <a:schemeClr val="bg1"/>
                </a:solidFill>
              </a:rPr>
              <a:t> brome</a:t>
            </a:r>
            <a:r>
              <a:rPr lang="fr-FR" sz="800" dirty="0" smtClean="0">
                <a:solidFill>
                  <a:schemeClr val="bg1"/>
                </a:solidFill>
              </a:rPr>
              <a:t>) and </a:t>
            </a:r>
            <a:r>
              <a:rPr lang="fr-FR" sz="800" dirty="0" err="1" smtClean="0">
                <a:solidFill>
                  <a:schemeClr val="bg1"/>
                </a:solidFill>
              </a:rPr>
              <a:t>beaked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r>
              <a:rPr lang="fr-FR" sz="800" dirty="0" err="1" smtClean="0">
                <a:solidFill>
                  <a:schemeClr val="bg1"/>
                </a:solidFill>
              </a:rPr>
              <a:t>redfish</a:t>
            </a:r>
            <a:r>
              <a:rPr lang="fr-FR" sz="800" dirty="0" smtClean="0">
                <a:solidFill>
                  <a:schemeClr val="bg1"/>
                </a:solidFill>
              </a:rPr>
              <a:t> (</a:t>
            </a:r>
            <a:r>
              <a:rPr lang="fr-FR" sz="800" i="1" dirty="0" err="1" smtClean="0">
                <a:solidFill>
                  <a:schemeClr val="bg1"/>
                </a:solidFill>
              </a:rPr>
              <a:t>Sebastes</a:t>
            </a:r>
            <a:r>
              <a:rPr lang="fr-FR" sz="800" i="1" dirty="0" smtClean="0">
                <a:solidFill>
                  <a:schemeClr val="bg1"/>
                </a:solidFill>
              </a:rPr>
              <a:t> </a:t>
            </a:r>
            <a:r>
              <a:rPr lang="fr-FR" sz="800" i="1" dirty="0" err="1" smtClean="0">
                <a:solidFill>
                  <a:schemeClr val="bg1"/>
                </a:solidFill>
              </a:rPr>
              <a:t>mentella</a:t>
            </a:r>
            <a:r>
              <a:rPr lang="fr-FR" sz="800" dirty="0" smtClean="0">
                <a:solidFill>
                  <a:schemeClr val="bg1"/>
                </a:solidFill>
              </a:rPr>
              <a:t>) </a:t>
            </a:r>
            <a:r>
              <a:rPr lang="fr-FR" sz="800" dirty="0" err="1" smtClean="0">
                <a:solidFill>
                  <a:schemeClr val="bg1"/>
                </a:solidFill>
              </a:rPr>
              <a:t>included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</a:p>
          <a:p>
            <a:endParaRPr lang="fr-FR" sz="800" dirty="0" smtClean="0">
              <a:solidFill>
                <a:schemeClr val="bg1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1957F-6EF3-4096-AC4D-35CE9FA4A668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dirty="0" err="1" smtClean="0"/>
              <a:t>Deepfishman</a:t>
            </a:r>
            <a:r>
              <a:rPr lang="en-US" sz="1000" dirty="0" smtClean="0"/>
              <a:t> results show that a relatively small proportion of the total fishable area is actually fished in the deep sea.  Results show that typically only 20% of fishable area at depths between 200 and 800m is actively fished whereas at depths &gt;800m this figure is substantially reduced to 1%.  By comparison results for shelf areas &lt;200m in depth show that typically 40% of the fishable area is actively fished. To the West of the British Isles fishing activities under the current deep-sea fishing permit are distributed mostly below 800 m</a:t>
            </a:r>
          </a:p>
          <a:p>
            <a:pPr>
              <a:buFontTx/>
              <a:buChar char="-"/>
              <a:defRPr/>
            </a:pP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Effort of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fleets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licensed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under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regulation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2347/2002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is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only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a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small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fraction of effort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at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slope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depths</a:t>
            </a:r>
            <a:endParaRPr lang="fr-FR" sz="1000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  <a:p>
            <a:pPr>
              <a:buFontTx/>
              <a:buChar char="-"/>
              <a:defRPr/>
            </a:pP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Impacts on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bottom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habitats are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observed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in areas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with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no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fishery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regulated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under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2347/2002 (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e.g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Bay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of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Biscay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, impacts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observed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CoralFISH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>
              <a:buFontTx/>
              <a:buChar char="-"/>
              <a:defRPr/>
            </a:pP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Other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fishery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at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slope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depth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make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up </a:t>
            </a:r>
          </a:p>
          <a:p>
            <a:pPr>
              <a:defRPr/>
            </a:pP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Deep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-water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fishing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effort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can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be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efficiently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estimated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0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from</a:t>
            </a:r>
            <a:r>
              <a:rPr lang="fr-FR" sz="1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VMS</a:t>
            </a:r>
          </a:p>
          <a:p>
            <a:endParaRPr 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08CFA-C440-422E-9572-49CB00673208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z="800" smtClean="0">
                <a:solidFill>
                  <a:schemeClr val="bg1"/>
                </a:solidFill>
              </a:rPr>
              <a:t>Stock assessment is essential to fisheries management, in particular the objectives in the PCP and MSFD to manage stock in a MSY framework implies</a:t>
            </a:r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8C851-54FE-45DC-A282-8B7249B6BA46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F97C5-1685-4D41-8513-5FE9C3B3CA48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>
                <a:solidFill>
                  <a:schemeClr val="bg1"/>
                </a:solidFill>
                <a:latin typeface="Arial" charset="0"/>
              </a:rPr>
              <a:t>Year-class strength:=effective number of 0-group fish = strength of year-class that entered in the fishery</a:t>
            </a:r>
          </a:p>
          <a:p>
            <a:r>
              <a:rPr lang="fr-FR" smtClean="0">
                <a:solidFill>
                  <a:schemeClr val="bg1"/>
                </a:solidFill>
                <a:latin typeface="Arial" charset="0"/>
              </a:rPr>
              <a:t>Now used in assessment of beaked redfish in ICES I and II</a:t>
            </a:r>
          </a:p>
          <a:p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B1F2-6487-4A28-98D8-3B05DC824F41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Pris de </a:t>
            </a:r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0AB5F-A37D-495B-B78E-4CAF53773D12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4A630-DA0F-4A9E-B31B-5C5B5D73DF13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Puig</a:t>
            </a:r>
            <a:r>
              <a:rPr lang="fr-FR" dirty="0" smtClean="0"/>
              <a:t>: </a:t>
            </a:r>
            <a:r>
              <a:rPr lang="fr-FR" dirty="0" err="1" smtClean="0"/>
              <a:t>showed</a:t>
            </a:r>
            <a:r>
              <a:rPr lang="fr-FR" dirty="0" smtClean="0"/>
              <a:t> impact of a </a:t>
            </a:r>
            <a:r>
              <a:rPr lang="fr-FR" dirty="0" err="1" smtClean="0"/>
              <a:t>fishery</a:t>
            </a:r>
            <a:r>
              <a:rPr lang="fr-FR" dirty="0" smtClean="0"/>
              <a:t> for A </a:t>
            </a:r>
            <a:r>
              <a:rPr lang="fr-FR" dirty="0" err="1" smtClean="0"/>
              <a:t>antennatus</a:t>
            </a:r>
            <a:r>
              <a:rPr lang="fr-FR" dirty="0" smtClean="0"/>
              <a:t>. There are important </a:t>
            </a:r>
            <a:r>
              <a:rPr lang="fr-FR" dirty="0" err="1" smtClean="0"/>
              <a:t>fisheries</a:t>
            </a:r>
            <a:r>
              <a:rPr lang="fr-FR" dirty="0" smtClean="0"/>
              <a:t> </a:t>
            </a:r>
            <a:r>
              <a:rPr lang="fr-FR" dirty="0" err="1" smtClean="0"/>
              <a:t>fro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3 </a:t>
            </a:r>
            <a:r>
              <a:rPr lang="fr-FR" dirty="0" err="1" smtClean="0"/>
              <a:t>species</a:t>
            </a:r>
            <a:r>
              <a:rPr lang="fr-FR" dirty="0" smtClean="0"/>
              <a:t> of </a:t>
            </a:r>
            <a:r>
              <a:rPr lang="fr-FR" dirty="0" err="1" smtClean="0"/>
              <a:t>deep</a:t>
            </a:r>
            <a:r>
              <a:rPr lang="fr-FR" dirty="0" smtClean="0"/>
              <a:t>-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shrimps</a:t>
            </a:r>
            <a:r>
              <a:rPr lang="fr-FR" dirty="0" smtClean="0"/>
              <a:t> in the </a:t>
            </a:r>
            <a:r>
              <a:rPr lang="fr-FR" dirty="0" err="1" smtClean="0"/>
              <a:t>Mediterranean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pPr>
              <a:defRPr/>
            </a:pPr>
            <a:r>
              <a:rPr lang="en-US" sz="12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Puig</a:t>
            </a:r>
            <a:r>
              <a:rPr lang="en-US" sz="12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et al.</a:t>
            </a:r>
            <a:r>
              <a:rPr lang="en-US" sz="12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,  2012. </a:t>
            </a:r>
            <a:r>
              <a:rPr lang="en-US" sz="12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Ploughing</a:t>
            </a:r>
            <a:r>
              <a:rPr lang="en-US" sz="12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the deep sea floor. Nature</a:t>
            </a:r>
          </a:p>
          <a:p>
            <a:pPr>
              <a:defRPr/>
            </a:pPr>
            <a:endParaRPr lang="en-US" sz="1200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  <a:p>
            <a:pPr>
              <a:buFontTx/>
              <a:buChar char="-"/>
              <a:defRPr/>
            </a:pPr>
            <a:r>
              <a:rPr lang="en-US" sz="12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Impact of deep-sea trawling</a:t>
            </a:r>
          </a:p>
          <a:p>
            <a:pPr>
              <a:buFontTx/>
              <a:buChar char="-"/>
              <a:defRPr/>
            </a:pPr>
            <a:r>
              <a:rPr lang="en-US" sz="12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Deep-sea shrimp (</a:t>
            </a:r>
            <a:r>
              <a:rPr lang="en-US" sz="1200" i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A. </a:t>
            </a:r>
            <a:r>
              <a:rPr lang="en-US" sz="1200" i="1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antennatus</a:t>
            </a:r>
            <a:r>
              <a:rPr lang="en-US" sz="1200" i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, A </a:t>
            </a:r>
            <a:r>
              <a:rPr lang="en-US" sz="1200" i="1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foliacea</a:t>
            </a:r>
            <a:r>
              <a:rPr lang="en-US" sz="1200" i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, P. </a:t>
            </a:r>
            <a:r>
              <a:rPr lang="en-US" sz="1200" i="1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longirostris</a:t>
            </a:r>
            <a:r>
              <a:rPr lang="en-US" sz="12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>
              <a:buFontTx/>
              <a:buChar char="-"/>
              <a:defRPr/>
            </a:pPr>
            <a:r>
              <a:rPr lang="en-US" sz="12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17,600 t  (FAO);  10-50€/kg  (</a:t>
            </a:r>
            <a:r>
              <a:rPr lang="en-US" sz="12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Maynou</a:t>
            </a:r>
            <a:r>
              <a:rPr lang="en-US" sz="12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et al. 2006; </a:t>
            </a:r>
            <a:r>
              <a:rPr lang="en-US" sz="1200" kern="1200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Guilen</a:t>
            </a:r>
            <a:r>
              <a:rPr lang="en-US" sz="12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et al. 2012) </a:t>
            </a:r>
          </a:p>
          <a:p>
            <a:pPr>
              <a:defRPr/>
            </a:pPr>
            <a:r>
              <a:rPr lang="en-US" sz="12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What would replace deep-water shrimp on European market?</a:t>
            </a:r>
            <a:r>
              <a:rPr lang="fr-FR" sz="12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endParaRPr lang="fr-FR" dirty="0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2AAD4-150A-45D0-A76F-413D0368C8C9}" type="slidenum">
              <a:rPr lang="fr-FR" smtClean="0"/>
              <a:pPr/>
              <a:t>27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A73E-7767-4EE8-B048-2D3AFE0F37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49213" y="7321550"/>
            <a:ext cx="8956675" cy="233363"/>
          </a:xfrm>
          <a:prstGeom prst="rect">
            <a:avLst/>
          </a:prstGeom>
        </p:spPr>
        <p:txBody>
          <a:bodyPr/>
          <a:lstStyle>
            <a:lvl1pPr>
              <a:defRPr dirty="0" err="1" smtClean="0"/>
            </a:lvl1pPr>
          </a:lstStyle>
          <a:p>
            <a:pPr algn="l">
              <a:defRPr/>
            </a:pPr>
            <a:r>
              <a:rPr lang="fr-FR" dirty="0" err="1" smtClean="0"/>
              <a:t>Lunchtime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, 26 </a:t>
            </a:r>
            <a:r>
              <a:rPr lang="fr-FR" dirty="0" err="1" smtClean="0"/>
              <a:t>October</a:t>
            </a:r>
            <a:r>
              <a:rPr lang="fr-FR" dirty="0" smtClean="0"/>
              <a:t> 2012, Brussels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04E70-6FE0-406F-B380-7C8475976A2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8100" y="7310438"/>
            <a:ext cx="8956675" cy="2333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err="1" smtClean="0"/>
              <a:t>Lunchtime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, 26 </a:t>
            </a:r>
            <a:r>
              <a:rPr lang="fr-FR" dirty="0" err="1" smtClean="0"/>
              <a:t>October</a:t>
            </a:r>
            <a:r>
              <a:rPr lang="fr-FR" dirty="0" smtClean="0"/>
              <a:t> 2012, Brussels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FC244-5132-4E76-9566-1CB74EE52D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49213" y="7321550"/>
            <a:ext cx="8956675" cy="233363"/>
          </a:xfrm>
          <a:prstGeom prst="rect">
            <a:avLst/>
          </a:prstGeom>
        </p:spPr>
        <p:txBody>
          <a:bodyPr/>
          <a:lstStyle>
            <a:lvl1pPr algn="l">
              <a:defRPr dirty="0" err="1" smtClean="0"/>
            </a:lvl1pPr>
          </a:lstStyle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104E70-6FE0-406F-B380-7C8475976A2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38100" y="7310438"/>
            <a:ext cx="8956675" cy="23336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fr-FR" dirty="0" err="1" smtClean="0"/>
              <a:t>Lunchtime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, 26 </a:t>
            </a:r>
            <a:r>
              <a:rPr lang="fr-FR" dirty="0" err="1" smtClean="0"/>
              <a:t>October</a:t>
            </a:r>
            <a:r>
              <a:rPr lang="fr-FR" dirty="0" smtClean="0"/>
              <a:t> 2012, Brussels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04E70-6FE0-406F-B380-7C8475976A2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 err="1" smtClean="0"/>
              <a:t>Lunchtime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, 26 </a:t>
            </a:r>
            <a:r>
              <a:rPr lang="fr-FR" dirty="0" err="1" smtClean="0"/>
              <a:t>October</a:t>
            </a:r>
            <a:r>
              <a:rPr lang="fr-FR" dirty="0" smtClean="0"/>
              <a:t> 2012, Brussels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04E70-6FE0-406F-B380-7C8475976A2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 err="1" smtClean="0"/>
              <a:t>Lunchtime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, 26 </a:t>
            </a:r>
            <a:r>
              <a:rPr lang="fr-FR" dirty="0" err="1" smtClean="0"/>
              <a:t>October</a:t>
            </a:r>
            <a:r>
              <a:rPr lang="fr-FR" dirty="0" smtClean="0"/>
              <a:t> 2012, Brussels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 userDrawn="1"/>
        </p:nvSpPr>
        <p:spPr bwMode="auto">
          <a:xfrm>
            <a:off x="533400" y="3276600"/>
            <a:ext cx="7658100" cy="3984625"/>
          </a:xfrm>
          <a:custGeom>
            <a:avLst/>
            <a:gdLst/>
            <a:ahLst/>
            <a:cxnLst>
              <a:cxn ang="0">
                <a:pos x="78" y="7"/>
              </a:cxn>
              <a:cxn ang="0">
                <a:pos x="78" y="2913"/>
              </a:cxn>
              <a:cxn ang="0">
                <a:pos x="4135" y="3028"/>
              </a:cxn>
              <a:cxn ang="0">
                <a:pos x="0" y="3000"/>
              </a:cxn>
              <a:cxn ang="0">
                <a:pos x="0" y="0"/>
              </a:cxn>
              <a:cxn ang="0">
                <a:pos x="78" y="7"/>
              </a:cxn>
            </a:cxnLst>
            <a:rect l="0" t="0" r="r" b="b"/>
            <a:pathLst>
              <a:path w="4135" h="3028">
                <a:moveTo>
                  <a:pt x="78" y="7"/>
                </a:moveTo>
                <a:lnTo>
                  <a:pt x="78" y="2913"/>
                </a:lnTo>
                <a:lnTo>
                  <a:pt x="4135" y="3028"/>
                </a:lnTo>
                <a:lnTo>
                  <a:pt x="0" y="3000"/>
                </a:lnTo>
                <a:lnTo>
                  <a:pt x="0" y="0"/>
                </a:lnTo>
                <a:lnTo>
                  <a:pt x="78" y="7"/>
                </a:lnTo>
                <a:close/>
              </a:path>
            </a:pathLst>
          </a:custGeom>
          <a:gradFill rotWithShape="0">
            <a:gsLst>
              <a:gs pos="0">
                <a:srgbClr val="003366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4600" y="677863"/>
            <a:ext cx="86233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4600" y="2201863"/>
            <a:ext cx="8623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8800" y="6942138"/>
            <a:ext cx="22225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D104E70-6FE0-406F-B380-7C8475976A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4104" name="Picture 11" descr="C:\aa_deepfishman\aa_deepfishman\pour2009_2011\wps_CSs\WP8\logo_images\logo-Deepfishman-236-x-236_image_node_full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62038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C:\aa_deepfishman\aa_deepfishman\pour2009_2011\wps_CSs\WP8\logo_images\FP7-gen-RGB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25000" y="-4763"/>
            <a:ext cx="11239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0" y="7215188"/>
            <a:ext cx="7278216" cy="267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FR" dirty="0" err="1" smtClean="0"/>
              <a:t>Lunchtime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, 26 </a:t>
            </a:r>
            <a:r>
              <a:rPr lang="fr-FR" dirty="0" err="1" smtClean="0"/>
              <a:t>October</a:t>
            </a:r>
            <a:r>
              <a:rPr lang="fr-FR" dirty="0" smtClean="0"/>
              <a:t> 2012, Brussels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0" r:id="rId3"/>
    <p:sldLayoutId id="2147483671" r:id="rId4"/>
    <p:sldLayoutId id="2147483673" r:id="rId5"/>
    <p:sldLayoutId id="2147483674" r:id="rId6"/>
  </p:sldLayoutIdLst>
  <p:hf sldNum="0" hdr="0" dt="0"/>
  <p:txStyles>
    <p:titleStyle>
      <a:lvl1pPr algn="ctr" defTabSz="104457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+mj-lt"/>
          <a:ea typeface="+mj-ea"/>
          <a:cs typeface="+mj-cs"/>
        </a:defRPr>
      </a:lvl1pPr>
      <a:lvl2pPr algn="ctr" defTabSz="104457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2pPr>
      <a:lvl3pPr algn="ctr" defTabSz="104457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3pPr>
      <a:lvl4pPr algn="ctr" defTabSz="104457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4pPr>
      <a:lvl5pPr algn="ctr" defTabSz="104457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5pPr>
      <a:lvl6pPr marL="457200" algn="ctr" defTabSz="1044575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6pPr>
      <a:lvl7pPr marL="914400" algn="ctr" defTabSz="1044575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7pPr>
      <a:lvl8pPr marL="1371600" algn="ctr" defTabSz="1044575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8pPr>
      <a:lvl9pPr marL="1828800" algn="ctr" defTabSz="1044575" rtl="0" fontAlgn="base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9pPr>
    </p:titleStyle>
    <p:bodyStyle>
      <a:lvl1pPr marL="392113" indent="-392113" algn="l" defTabSz="1044575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849313" indent="-327025" algn="l" defTabSz="1044575" rtl="0" eaLnBrk="0" fontAlgn="base" hangingPunct="0">
        <a:spcBef>
          <a:spcPct val="20000"/>
        </a:spcBef>
        <a:spcAft>
          <a:spcPct val="0"/>
        </a:spcAft>
        <a:defRPr sz="2300">
          <a:solidFill>
            <a:schemeClr val="bg1"/>
          </a:solidFill>
          <a:latin typeface="+mn-lt"/>
        </a:defRPr>
      </a:lvl2pPr>
      <a:lvl3pPr marL="1306513" indent="-261938" algn="l" defTabSz="10445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8800" indent="-261938" algn="l" defTabSz="1044575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51088" indent="-260350" algn="l" defTabSz="104457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8288" indent="-260350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5488" indent="-260350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22688" indent="-260350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9888" indent="-260350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3520" y="677863"/>
            <a:ext cx="8623300" cy="1270000"/>
          </a:xfrm>
        </p:spPr>
        <p:txBody>
          <a:bodyPr/>
          <a:lstStyle/>
          <a:p>
            <a:pPr lvl="0"/>
            <a:r>
              <a:rPr lang="en-GB" dirty="0" smtClean="0"/>
              <a:t>DEEPFISHMAN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33488" y="1305818"/>
            <a:ext cx="82026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420" tIns="59710" rIns="119420" bIns="59710">
            <a:spAutoFit/>
          </a:bodyPr>
          <a:lstStyle/>
          <a:p>
            <a:pPr algn="ctr" defTabSz="1193800">
              <a:spcBef>
                <a:spcPct val="50000"/>
              </a:spcBef>
            </a:pPr>
            <a:r>
              <a:rPr lang="fr-FR" sz="3200" b="1" dirty="0">
                <a:solidFill>
                  <a:srgbClr val="FFFF99"/>
                </a:solidFill>
                <a:latin typeface="Arial" charset="0"/>
              </a:rPr>
              <a:t>Management and monitoring of </a:t>
            </a:r>
            <a:r>
              <a:rPr lang="fr-FR" sz="3200" b="1" dirty="0" err="1">
                <a:solidFill>
                  <a:srgbClr val="FFFF99"/>
                </a:solidFill>
                <a:latin typeface="Arial" charset="0"/>
              </a:rPr>
              <a:t>deep</a:t>
            </a:r>
            <a:r>
              <a:rPr lang="fr-FR" sz="3200" b="1" dirty="0">
                <a:solidFill>
                  <a:srgbClr val="FFFF99"/>
                </a:solidFill>
                <a:latin typeface="Arial" charset="0"/>
              </a:rPr>
              <a:t>-</a:t>
            </a:r>
            <a:r>
              <a:rPr lang="fr-FR" sz="3200" b="1" dirty="0" err="1">
                <a:solidFill>
                  <a:srgbClr val="FFFF99"/>
                </a:solidFill>
                <a:latin typeface="Arial" charset="0"/>
              </a:rPr>
              <a:t>sea</a:t>
            </a:r>
            <a:r>
              <a:rPr lang="fr-FR" sz="3200" b="1" dirty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fr-FR" sz="3200" b="1" dirty="0" err="1">
                <a:solidFill>
                  <a:srgbClr val="FFFF99"/>
                </a:solidFill>
                <a:latin typeface="Arial" charset="0"/>
              </a:rPr>
              <a:t>fisheries</a:t>
            </a:r>
            <a:r>
              <a:rPr lang="fr-FR" sz="3200" b="1" dirty="0">
                <a:solidFill>
                  <a:srgbClr val="FFFF99"/>
                </a:solidFill>
                <a:latin typeface="Arial" charset="0"/>
              </a:rPr>
              <a:t> and stocks</a:t>
            </a:r>
            <a:r>
              <a:rPr lang="fr-FR" sz="4200" dirty="0">
                <a:solidFill>
                  <a:srgbClr val="FFFF99"/>
                </a:solidFill>
                <a:latin typeface="Arial" charset="0"/>
              </a:rPr>
              <a:t> </a:t>
            </a:r>
            <a:endParaRPr lang="en-GB" sz="4200" dirty="0">
              <a:solidFill>
                <a:srgbClr val="FFFF99"/>
              </a:solidFill>
              <a:latin typeface="Arial" charset="0"/>
            </a:endParaRPr>
          </a:p>
          <a:p>
            <a:pPr algn="ctr" defTabSz="1193800">
              <a:spcBef>
                <a:spcPct val="50000"/>
              </a:spcBef>
            </a:pPr>
            <a:r>
              <a:rPr lang="fr-FR" sz="2700" dirty="0">
                <a:solidFill>
                  <a:srgbClr val="FFFF99"/>
                </a:solidFill>
                <a:latin typeface="Arial" charset="0"/>
              </a:rPr>
              <a:t>EU FP7 </a:t>
            </a:r>
            <a:r>
              <a:rPr lang="fr-FR" sz="2700" dirty="0" err="1">
                <a:solidFill>
                  <a:srgbClr val="FFFF99"/>
                </a:solidFill>
                <a:latin typeface="Arial" charset="0"/>
              </a:rPr>
              <a:t>project</a:t>
            </a:r>
            <a:r>
              <a:rPr lang="fr-FR" sz="2700" dirty="0">
                <a:solidFill>
                  <a:srgbClr val="FFFF99"/>
                </a:solidFill>
                <a:latin typeface="Arial" charset="0"/>
              </a:rPr>
              <a:t> </a:t>
            </a:r>
            <a:br>
              <a:rPr lang="fr-FR" sz="2700" dirty="0">
                <a:solidFill>
                  <a:srgbClr val="FFFF99"/>
                </a:solidFill>
                <a:latin typeface="Arial" charset="0"/>
              </a:rPr>
            </a:br>
            <a:r>
              <a:rPr lang="fr-FR" sz="2300" dirty="0" err="1">
                <a:solidFill>
                  <a:srgbClr val="FFFF99"/>
                </a:solidFill>
                <a:latin typeface="Arial" charset="0"/>
              </a:rPr>
              <a:t>grant</a:t>
            </a:r>
            <a:r>
              <a:rPr lang="fr-FR" sz="2300" dirty="0">
                <a:solidFill>
                  <a:srgbClr val="FFFF99"/>
                </a:solidFill>
                <a:latin typeface="Arial" charset="0"/>
              </a:rPr>
              <a:t> No 227390</a:t>
            </a:r>
          </a:p>
        </p:txBody>
      </p:sp>
      <p:pic>
        <p:nvPicPr>
          <p:cNvPr id="5" name="Picture 5" descr="C:\aa_UE_deepfishman\pour2009_2011\logo_images\sgros\band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6383338"/>
            <a:ext cx="940911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biblio&amp;docu\doc_Images\VITAL\photo-esp\vital_emper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281488"/>
            <a:ext cx="2252662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biblio&amp;docu\doc_Images\VITAL\photo-esp\vital_chim_mon9.jpg"/>
          <p:cNvPicPr>
            <a:picLocks noChangeAspect="1" noChangeArrowheads="1"/>
          </p:cNvPicPr>
          <p:nvPr/>
        </p:nvPicPr>
        <p:blipFill>
          <a:blip r:embed="rId4" cstate="print"/>
          <a:srcRect l="5943" t="39302" r="38628" b="10719"/>
          <a:stretch>
            <a:fillRect/>
          </a:stretch>
        </p:blipFill>
        <p:spPr bwMode="auto">
          <a:xfrm>
            <a:off x="1687513" y="3910013"/>
            <a:ext cx="20097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biblio&amp;docu\doc_Images\VITAL\photo-esp\vital_neolithodes1.jpg"/>
          <p:cNvPicPr>
            <a:picLocks noChangeAspect="1" noChangeArrowheads="1"/>
          </p:cNvPicPr>
          <p:nvPr/>
        </p:nvPicPr>
        <p:blipFill>
          <a:blip r:embed="rId5" cstate="print"/>
          <a:srcRect t="32156" r="14728" b="7146"/>
          <a:stretch>
            <a:fillRect/>
          </a:stretch>
        </p:blipFill>
        <p:spPr bwMode="auto">
          <a:xfrm>
            <a:off x="6931025" y="3910013"/>
            <a:ext cx="23669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:\biblio&amp;docu\doc_Images\caracole\photo_numeriques\pl127_lepidion_equ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413" y="2165350"/>
            <a:ext cx="214153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C:\biblio&amp;docu\doc_Images\navires\Obarbaroux78_large.jpg"/>
          <p:cNvPicPr>
            <a:picLocks noChangeAspect="1" noChangeArrowheads="1"/>
          </p:cNvPicPr>
          <p:nvPr/>
        </p:nvPicPr>
        <p:blipFill>
          <a:blip r:embed="rId7" cstate="print"/>
          <a:srcRect l="22966" t="15379" r="20505" b="43060"/>
          <a:stretch>
            <a:fillRect/>
          </a:stretch>
        </p:blipFill>
        <p:spPr bwMode="auto">
          <a:xfrm>
            <a:off x="7375525" y="2165350"/>
            <a:ext cx="28511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743075" y="5745163"/>
            <a:ext cx="70945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9420" tIns="59710" rIns="119420" bIns="59710">
            <a:spAutoFit/>
          </a:bodyPr>
          <a:lstStyle/>
          <a:p>
            <a:pPr defTabSz="1193800">
              <a:spcBef>
                <a:spcPct val="50000"/>
              </a:spcBef>
            </a:pPr>
            <a:r>
              <a:rPr lang="fr-FR" sz="2100">
                <a:solidFill>
                  <a:srgbClr val="FFFF99"/>
                </a:solidFill>
                <a:latin typeface="Arial" charset="0"/>
              </a:rPr>
              <a:t>Pascal Lorance (project coord.) Pascal.lorance@ifremer.fr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figure5_y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725" y="1433736"/>
            <a:ext cx="3282950" cy="38989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54050" y="5106144"/>
            <a:ext cx="864039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rgbClr val="FFFF99"/>
                </a:solidFill>
                <a:latin typeface="+mj-lt"/>
              </a:rPr>
              <a:t>DEEPFISHMAN diagnostic</a:t>
            </a:r>
          </a:p>
          <a:p>
            <a:pPr>
              <a:defRPr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fr-FR" sz="1800" dirty="0" err="1" smtClean="0">
                <a:solidFill>
                  <a:schemeClr val="bg1"/>
                </a:solidFill>
                <a:latin typeface="+mj-lt"/>
              </a:rPr>
              <a:t>Depleted</a:t>
            </a: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+mj-lt"/>
              </a:rPr>
              <a:t>rather</a:t>
            </a:r>
            <a:r>
              <a:rPr lang="fr-FR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+mj-lt"/>
              </a:rPr>
              <a:t>than</a:t>
            </a:r>
            <a:r>
              <a:rPr lang="fr-FR" sz="180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fr-FR" sz="1800" dirty="0" err="1">
                <a:solidFill>
                  <a:schemeClr val="bg1"/>
                </a:solidFill>
                <a:latin typeface="+mj-lt"/>
              </a:rPr>
              <a:t>poor</a:t>
            </a:r>
            <a:endParaRPr lang="fr-FR" sz="18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fr-FR" sz="1800" dirty="0">
                <a:solidFill>
                  <a:schemeClr val="bg1"/>
                </a:solidFill>
                <a:latin typeface="+mj-lt"/>
              </a:rPr>
              <a:t>State of stock </a:t>
            </a:r>
            <a:r>
              <a:rPr lang="fr-FR" sz="1800" dirty="0" err="1" smtClean="0">
                <a:solidFill>
                  <a:schemeClr val="bg1"/>
                </a:solidFill>
                <a:latin typeface="+mj-lt"/>
              </a:rPr>
              <a:t>clear</a:t>
            </a: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fr-FR" sz="1800" dirty="0" err="1" smtClean="0">
                <a:solidFill>
                  <a:schemeClr val="bg1"/>
                </a:solidFill>
                <a:latin typeface="+mj-lt"/>
              </a:rPr>
              <a:t>collapsed</a:t>
            </a:r>
            <a:endParaRPr lang="fr-FR" sz="18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fr-FR" sz="1800" dirty="0">
                <a:solidFill>
                  <a:schemeClr val="bg1"/>
                </a:solidFill>
                <a:latin typeface="+mj-lt"/>
              </a:rPr>
              <a:t>Management </a:t>
            </a:r>
            <a:r>
              <a:rPr lang="fr-FR" sz="1800" dirty="0" err="1">
                <a:solidFill>
                  <a:schemeClr val="bg1"/>
                </a:solidFill>
                <a:latin typeface="+mj-lt"/>
              </a:rPr>
              <a:t>can</a:t>
            </a:r>
            <a:r>
              <a:rPr lang="fr-FR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+mj-lt"/>
              </a:rPr>
              <a:t>only</a:t>
            </a:r>
            <a:r>
              <a:rPr lang="fr-FR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+mj-lt"/>
              </a:rPr>
              <a:t>aim</a:t>
            </a:r>
            <a:r>
              <a:rPr lang="fr-FR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+mj-lt"/>
              </a:rPr>
              <a:t>at</a:t>
            </a:r>
            <a:r>
              <a:rPr lang="fr-FR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  <a:latin typeface="+mj-lt"/>
              </a:rPr>
              <a:t>rebuilding</a:t>
            </a:r>
            <a:r>
              <a:rPr lang="fr-FR" sz="1800" dirty="0" smtClean="0">
                <a:solidFill>
                  <a:schemeClr val="bg1"/>
                </a:solidFill>
                <a:latin typeface="+mj-lt"/>
              </a:rPr>
              <a:t>; </a:t>
            </a:r>
            <a:r>
              <a:rPr lang="fr-FR" sz="1800" dirty="0" err="1">
                <a:solidFill>
                  <a:schemeClr val="bg1"/>
                </a:solidFill>
                <a:latin typeface="+mj-lt"/>
              </a:rPr>
              <a:t>current</a:t>
            </a:r>
            <a:r>
              <a:rPr lang="fr-FR" sz="1800" dirty="0">
                <a:solidFill>
                  <a:schemeClr val="bg1"/>
                </a:solidFill>
                <a:latin typeface="+mj-lt"/>
              </a:rPr>
              <a:t> management </a:t>
            </a:r>
            <a:r>
              <a:rPr lang="fr-FR" sz="1800" dirty="0" err="1">
                <a:solidFill>
                  <a:schemeClr val="bg1"/>
                </a:solidFill>
                <a:latin typeface="+mj-lt"/>
              </a:rPr>
              <a:t>appropriate</a:t>
            </a:r>
            <a:endParaRPr lang="fr-FR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138113"/>
            <a:ext cx="8623300" cy="1270000"/>
          </a:xfrm>
        </p:spPr>
        <p:txBody>
          <a:bodyPr/>
          <a:lstStyle/>
          <a:p>
            <a:r>
              <a:rPr lang="fr-FR" dirty="0" smtClean="0">
                <a:solidFill>
                  <a:srgbClr val="FFFF99"/>
                </a:solidFill>
              </a:rPr>
              <a:t>Data collation</a:t>
            </a:r>
            <a:br>
              <a:rPr lang="fr-FR" dirty="0" smtClean="0">
                <a:solidFill>
                  <a:srgbClr val="FFFF99"/>
                </a:solidFill>
              </a:rPr>
            </a:br>
            <a:r>
              <a:rPr lang="fr-FR" dirty="0" err="1" smtClean="0">
                <a:solidFill>
                  <a:srgbClr val="FFFF99"/>
                </a:solidFill>
              </a:rPr>
              <a:t>Red</a:t>
            </a:r>
            <a:r>
              <a:rPr lang="fr-FR" dirty="0" smtClean="0">
                <a:solidFill>
                  <a:srgbClr val="FFFF99"/>
                </a:solidFill>
              </a:rPr>
              <a:t> </a:t>
            </a:r>
            <a:r>
              <a:rPr lang="fr-FR" dirty="0" err="1" smtClean="0">
                <a:solidFill>
                  <a:srgbClr val="FFFF99"/>
                </a:solidFill>
              </a:rPr>
              <a:t>sea</a:t>
            </a:r>
            <a:r>
              <a:rPr lang="fr-FR" dirty="0" smtClean="0">
                <a:solidFill>
                  <a:srgbClr val="FFFF99"/>
                </a:solidFill>
              </a:rPr>
              <a:t> </a:t>
            </a:r>
            <a:r>
              <a:rPr lang="fr-FR" dirty="0" err="1" smtClean="0">
                <a:solidFill>
                  <a:srgbClr val="FFFF99"/>
                </a:solidFill>
              </a:rPr>
              <a:t>bream</a:t>
            </a:r>
            <a:r>
              <a:rPr lang="fr-FR" dirty="0" smtClean="0">
                <a:solidFill>
                  <a:srgbClr val="FFFF99"/>
                </a:solidFill>
              </a:rPr>
              <a:t> in the </a:t>
            </a:r>
            <a:r>
              <a:rPr lang="fr-FR" dirty="0" err="1" smtClean="0">
                <a:solidFill>
                  <a:srgbClr val="FFFF99"/>
                </a:solidFill>
              </a:rPr>
              <a:t>Bay</a:t>
            </a:r>
            <a:r>
              <a:rPr lang="fr-FR" dirty="0" smtClean="0">
                <a:solidFill>
                  <a:srgbClr val="FFFF99"/>
                </a:solidFill>
              </a:rPr>
              <a:t> of </a:t>
            </a:r>
            <a:r>
              <a:rPr lang="fr-FR" dirty="0" err="1" smtClean="0">
                <a:solidFill>
                  <a:srgbClr val="FFFF99"/>
                </a:solidFill>
              </a:rPr>
              <a:t>Biscay</a:t>
            </a:r>
            <a:endParaRPr lang="fr-FR" dirty="0" smtClean="0">
              <a:solidFill>
                <a:srgbClr val="FFFF99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584575" y="2773363"/>
            <a:ext cx="1066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7413" name="Picture 4" descr="landings_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87811"/>
            <a:ext cx="3962400" cy="23463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366963" y="285750"/>
            <a:ext cx="1066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991100" y="5240561"/>
            <a:ext cx="20732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498" tIns="52249" rIns="104498" bIns="52249">
            <a:spAutoFit/>
          </a:bodyPr>
          <a:lstStyle/>
          <a:p>
            <a:pPr defTabSz="1044575"/>
            <a:r>
              <a:rPr lang="fr-FR" sz="2100">
                <a:solidFill>
                  <a:schemeClr val="bg1"/>
                </a:solidFill>
                <a:latin typeface="Arial" charset="0"/>
              </a:rPr>
              <a:t>Yield per recruit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117725" y="750888"/>
            <a:ext cx="10666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7419" name="Picture 11" descr="DynMod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0275" y="2551336"/>
            <a:ext cx="3387725" cy="3221037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685088" y="5680298"/>
            <a:ext cx="2663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498" tIns="52249" rIns="104498" bIns="52249">
            <a:spAutoFit/>
          </a:bodyPr>
          <a:lstStyle/>
          <a:p>
            <a:pPr defTabSz="1044575"/>
            <a:r>
              <a:rPr lang="fr-FR" sz="2100">
                <a:solidFill>
                  <a:schemeClr val="bg1"/>
                </a:solidFill>
                <a:latin typeface="Arial" charset="0"/>
              </a:rPr>
              <a:t>Population dynamics</a:t>
            </a: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15380" y="6707212"/>
            <a:ext cx="9505056" cy="523220"/>
          </a:xfrm>
          <a:prstGeom prst="rect">
            <a:avLst/>
          </a:prstGeom>
          <a:noFill/>
          <a:ln w="12700"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Lorance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P. 2011. History and dynamics of the overexploitation of the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blackspot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sea bream (</a:t>
            </a:r>
            <a:r>
              <a:rPr lang="en-US" sz="1400" i="1" dirty="0" err="1" smtClean="0">
                <a:solidFill>
                  <a:schemeClr val="bg1"/>
                </a:solidFill>
                <a:latin typeface="+mj-lt"/>
              </a:rPr>
              <a:t>Pagellus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  <a:latin typeface="+mj-lt"/>
              </a:rPr>
              <a:t>bogaraveo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) in the Bay of Biscay. ICES Journal of Marine Science, 68: 290-301.</a:t>
            </a:r>
            <a:endParaRPr lang="fr-FR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7" name="Groupe 16"/>
          <p:cNvGrpSpPr>
            <a:grpSpLocks noChangeAspect="1"/>
          </p:cNvGrpSpPr>
          <p:nvPr/>
        </p:nvGrpSpPr>
        <p:grpSpPr>
          <a:xfrm>
            <a:off x="5408" y="1073696"/>
            <a:ext cx="1081137" cy="1284751"/>
            <a:chOff x="6342112" y="2801888"/>
            <a:chExt cx="3728050" cy="4430174"/>
          </a:xfrm>
        </p:grpSpPr>
        <p:pic>
          <p:nvPicPr>
            <p:cNvPr id="18" name="Image 17" descr="MAP_Casestudies.emf"/>
            <p:cNvPicPr>
              <a:picLocks noChangeAspect="1"/>
            </p:cNvPicPr>
            <p:nvPr/>
          </p:nvPicPr>
          <p:blipFill>
            <a:blip r:embed="rId6" cstate="print"/>
            <a:srcRect l="19420" t="6036" r="6696" b="6036"/>
            <a:stretch>
              <a:fillRect/>
            </a:stretch>
          </p:blipFill>
          <p:spPr>
            <a:xfrm>
              <a:off x="6342112" y="2801888"/>
              <a:ext cx="3728050" cy="4430174"/>
            </a:xfrm>
            <a:prstGeom prst="rect">
              <a:avLst/>
            </a:prstGeom>
          </p:spPr>
        </p:pic>
        <p:sp>
          <p:nvSpPr>
            <p:cNvPr id="23" name="Ellipse 22"/>
            <p:cNvSpPr/>
            <p:nvPr/>
          </p:nvSpPr>
          <p:spPr>
            <a:xfrm>
              <a:off x="8053938" y="61142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-170235"/>
            <a:ext cx="9286428" cy="1270000"/>
          </a:xfrm>
        </p:spPr>
        <p:txBody>
          <a:bodyPr/>
          <a:lstStyle/>
          <a:p>
            <a:r>
              <a:rPr lang="fr-FR" dirty="0" smtClean="0">
                <a:solidFill>
                  <a:srgbClr val="FFFF99"/>
                </a:solidFill>
              </a:rPr>
              <a:t>Data collation</a:t>
            </a:r>
            <a:br>
              <a:rPr lang="fr-FR" dirty="0" smtClean="0">
                <a:solidFill>
                  <a:srgbClr val="FFFF99"/>
                </a:solidFill>
              </a:rPr>
            </a:br>
            <a:r>
              <a:rPr lang="fr-FR" dirty="0" err="1" smtClean="0">
                <a:solidFill>
                  <a:srgbClr val="FFFF99"/>
                </a:solidFill>
              </a:rPr>
              <a:t>Reconstructing</a:t>
            </a:r>
            <a:r>
              <a:rPr lang="fr-FR" dirty="0" smtClean="0">
                <a:solidFill>
                  <a:srgbClr val="FFFF99"/>
                </a:solidFill>
              </a:rPr>
              <a:t> </a:t>
            </a:r>
            <a:r>
              <a:rPr lang="fr-FR" dirty="0" err="1" smtClean="0">
                <a:solidFill>
                  <a:srgbClr val="FFFF99"/>
                </a:solidFill>
              </a:rPr>
              <a:t>beaked</a:t>
            </a:r>
            <a:r>
              <a:rPr lang="fr-FR" dirty="0" smtClean="0">
                <a:solidFill>
                  <a:srgbClr val="FFFF99"/>
                </a:solidFill>
              </a:rPr>
              <a:t> </a:t>
            </a:r>
            <a:r>
              <a:rPr lang="fr-FR" dirty="0" err="1" smtClean="0">
                <a:solidFill>
                  <a:srgbClr val="FFFF99"/>
                </a:solidFill>
              </a:rPr>
              <a:t>redfish</a:t>
            </a:r>
            <a:r>
              <a:rPr lang="fr-FR" dirty="0" smtClean="0">
                <a:solidFill>
                  <a:srgbClr val="FFFF99"/>
                </a:solidFill>
              </a:rPr>
              <a:t>  </a:t>
            </a:r>
            <a:r>
              <a:rPr lang="fr-FR" dirty="0" err="1" smtClean="0">
                <a:solidFill>
                  <a:srgbClr val="FFFF99"/>
                </a:solidFill>
              </a:rPr>
              <a:t>recruitment</a:t>
            </a:r>
            <a:endParaRPr lang="fr-FR" dirty="0" smtClean="0">
              <a:solidFill>
                <a:srgbClr val="FFFF99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584575" y="2177504"/>
            <a:ext cx="1066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366963" y="-310109"/>
            <a:ext cx="1066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2117725" y="155029"/>
            <a:ext cx="10666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900" y="1564505"/>
            <a:ext cx="32321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470400" y="4733155"/>
            <a:ext cx="6191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498" tIns="52249" rIns="104498" bIns="52249">
            <a:spAutoFit/>
          </a:bodyPr>
          <a:lstStyle/>
          <a:p>
            <a:pPr defTabSz="1044575"/>
            <a:r>
              <a:rPr lang="fr-FR" sz="2100">
                <a:solidFill>
                  <a:schemeClr val="bg1"/>
                </a:solidFill>
                <a:latin typeface="Arial" charset="0"/>
              </a:rPr>
              <a:t>Reconstructed  time series of  year-class strength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65125" y="2555429"/>
            <a:ext cx="496887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98" tIns="52249" rIns="104498" bIns="52249">
            <a:spAutoFit/>
          </a:bodyPr>
          <a:lstStyle/>
          <a:p>
            <a:pPr defTabSz="1044575"/>
            <a:r>
              <a:rPr lang="fr-FR" sz="2100" dirty="0" err="1">
                <a:solidFill>
                  <a:schemeClr val="bg1"/>
                </a:solidFill>
                <a:latin typeface="Arial" charset="0"/>
              </a:rPr>
              <a:t>Statistical</a:t>
            </a:r>
            <a:r>
              <a:rPr lang="fr-FR" sz="2100" dirty="0">
                <a:solidFill>
                  <a:schemeClr val="bg1"/>
                </a:solidFill>
                <a:latin typeface="Arial" charset="0"/>
              </a:rPr>
              <a:t> model </a:t>
            </a:r>
          </a:p>
          <a:p>
            <a:pPr defTabSz="1044575"/>
            <a:r>
              <a:rPr lang="fr-FR" sz="2100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fr-FR" sz="2100" dirty="0" err="1">
                <a:solidFill>
                  <a:schemeClr val="bg1"/>
                </a:solidFill>
                <a:latin typeface="Arial" charset="0"/>
              </a:rPr>
              <a:t>Numbers</a:t>
            </a:r>
            <a:r>
              <a:rPr lang="fr-FR" sz="2100" dirty="0">
                <a:solidFill>
                  <a:schemeClr val="bg1"/>
                </a:solidFill>
                <a:latin typeface="Arial" charset="0"/>
              </a:rPr>
              <a:t>-</a:t>
            </a:r>
            <a:r>
              <a:rPr lang="fr-FR" sz="2100" dirty="0" err="1">
                <a:solidFill>
                  <a:schemeClr val="bg1"/>
                </a:solidFill>
                <a:latin typeface="Arial" charset="0"/>
              </a:rPr>
              <a:t>at</a:t>
            </a:r>
            <a:r>
              <a:rPr lang="fr-FR" sz="2100" dirty="0">
                <a:solidFill>
                  <a:schemeClr val="bg1"/>
                </a:solidFill>
                <a:latin typeface="Arial" charset="0"/>
              </a:rPr>
              <a:t>-</a:t>
            </a:r>
            <a:r>
              <a:rPr lang="fr-FR" sz="2100" dirty="0" err="1">
                <a:solidFill>
                  <a:schemeClr val="bg1"/>
                </a:solidFill>
                <a:latin typeface="Arial" charset="0"/>
              </a:rPr>
              <a:t>age</a:t>
            </a:r>
            <a:r>
              <a:rPr lang="fr-FR" sz="2100" dirty="0">
                <a:solidFill>
                  <a:schemeClr val="bg1"/>
                </a:solidFill>
                <a:latin typeface="Arial" charset="0"/>
              </a:rPr>
              <a:t> in the population and observation in 4 </a:t>
            </a:r>
            <a:r>
              <a:rPr lang="fr-FR" sz="2100" dirty="0" err="1">
                <a:solidFill>
                  <a:schemeClr val="bg1"/>
                </a:solidFill>
                <a:latin typeface="Arial" charset="0"/>
              </a:rPr>
              <a:t>surveys</a:t>
            </a:r>
            <a:endParaRPr lang="fr-FR" sz="2100" dirty="0">
              <a:solidFill>
                <a:schemeClr val="bg1"/>
              </a:solidFill>
              <a:latin typeface="Arial" charset="0"/>
            </a:endParaRPr>
          </a:p>
          <a:p>
            <a:pPr defTabSz="1044575"/>
            <a:r>
              <a:rPr lang="fr-FR" sz="2100" dirty="0">
                <a:solidFill>
                  <a:schemeClr val="bg1"/>
                </a:solidFill>
                <a:latin typeface="Arial" charset="0"/>
              </a:rPr>
              <a:t>- Ages 0 to 15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4050" y="6022429"/>
            <a:ext cx="9648825" cy="523875"/>
          </a:xfrm>
          <a:prstGeom prst="rect">
            <a:avLst/>
          </a:prstGeom>
          <a:noFill/>
          <a:ln w="12700">
            <a:solidFill>
              <a:srgbClr val="FFFF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</a:rPr>
              <a:t>Planque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B.,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Johannesen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E.,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Drevetnyak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K. V., and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Nedreaas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, K. H. 2012. Historical variations in the year-class strength of beaked redfish (</a:t>
            </a:r>
            <a:r>
              <a:rPr lang="en-US" sz="1400" i="1" dirty="0" err="1">
                <a:solidFill>
                  <a:schemeClr val="bg1"/>
                </a:solidFill>
                <a:latin typeface="+mn-lt"/>
              </a:rPr>
              <a:t>Sebastes</a:t>
            </a:r>
            <a:r>
              <a:rPr lang="en-US" sz="1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+mn-lt"/>
              </a:rPr>
              <a:t>mentella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) in the Barents Sea. ICES Journal of Marine Science, 69: 547-552.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580379" y="5449753"/>
            <a:ext cx="9506149" cy="42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498" tIns="52249" rIns="104498" bIns="52249">
            <a:spAutoFit/>
          </a:bodyPr>
          <a:lstStyle/>
          <a:p>
            <a:pPr defTabSz="1044575"/>
            <a:r>
              <a:rPr lang="fr-FR" sz="2100" dirty="0" smtClean="0">
                <a:solidFill>
                  <a:srgbClr val="FFFF99"/>
                </a:solidFill>
                <a:latin typeface="Arial" charset="0"/>
              </a:rPr>
              <a:t>Model has been </a:t>
            </a:r>
            <a:r>
              <a:rPr lang="fr-FR" sz="2100" dirty="0" err="1" smtClean="0">
                <a:solidFill>
                  <a:srgbClr val="FFFF99"/>
                </a:solidFill>
                <a:latin typeface="Arial" charset="0"/>
              </a:rPr>
              <a:t>further</a:t>
            </a:r>
            <a:r>
              <a:rPr lang="fr-FR" sz="2100" dirty="0" smtClean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fr-FR" sz="2100" dirty="0" err="1" smtClean="0">
                <a:solidFill>
                  <a:srgbClr val="FFFF99"/>
                </a:solidFill>
                <a:latin typeface="Arial" charset="0"/>
              </a:rPr>
              <a:t>developed</a:t>
            </a:r>
            <a:r>
              <a:rPr lang="fr-FR" sz="2100" dirty="0" smtClean="0">
                <a:solidFill>
                  <a:srgbClr val="FFFF99"/>
                </a:solidFill>
                <a:latin typeface="Arial" charset="0"/>
              </a:rPr>
              <a:t> for full stock </a:t>
            </a:r>
            <a:r>
              <a:rPr lang="fr-FR" sz="2100" dirty="0" err="1" smtClean="0">
                <a:solidFill>
                  <a:srgbClr val="FFFF99"/>
                </a:solidFill>
                <a:latin typeface="Arial" charset="0"/>
              </a:rPr>
              <a:t>assessment</a:t>
            </a:r>
            <a:endParaRPr lang="fr-FR" sz="2100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5408" y="1085089"/>
            <a:ext cx="1081137" cy="1284751"/>
            <a:chOff x="6342112" y="2801888"/>
            <a:chExt cx="3728050" cy="4430175"/>
          </a:xfrm>
        </p:grpSpPr>
        <p:pic>
          <p:nvPicPr>
            <p:cNvPr id="14" name="Image 13" descr="MAP_Casestudies.emf"/>
            <p:cNvPicPr>
              <a:picLocks noChangeAspect="1"/>
            </p:cNvPicPr>
            <p:nvPr/>
          </p:nvPicPr>
          <p:blipFill>
            <a:blip r:embed="rId4" cstate="print"/>
            <a:srcRect l="19420" t="6036" r="6696" b="6036"/>
            <a:stretch>
              <a:fillRect/>
            </a:stretch>
          </p:blipFill>
          <p:spPr>
            <a:xfrm>
              <a:off x="6342112" y="2801888"/>
              <a:ext cx="3728050" cy="4430175"/>
            </a:xfrm>
            <a:prstGeom prst="rect">
              <a:avLst/>
            </a:prstGeom>
          </p:spPr>
        </p:pic>
        <p:sp>
          <p:nvSpPr>
            <p:cNvPr id="16" name="Ellipse 15"/>
            <p:cNvSpPr/>
            <p:nvPr/>
          </p:nvSpPr>
          <p:spPr>
            <a:xfrm>
              <a:off x="9206066" y="33059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44600" y="281608"/>
            <a:ext cx="8623300" cy="1008112"/>
          </a:xfrm>
        </p:spPr>
        <p:txBody>
          <a:bodyPr/>
          <a:lstStyle/>
          <a:p>
            <a:pPr lvl="0"/>
            <a:r>
              <a:rPr lang="fr-FR" dirty="0" smtClean="0"/>
              <a:t>DEEPFISHMAN new </a:t>
            </a:r>
            <a:r>
              <a:rPr lang="fr-FR" dirty="0" err="1" smtClean="0"/>
              <a:t>methods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178800" y="6942138"/>
            <a:ext cx="2222500" cy="508000"/>
          </a:xfrm>
          <a:noFill/>
        </p:spPr>
        <p:txBody>
          <a:bodyPr/>
          <a:lstStyle/>
          <a:p>
            <a:fld id="{A1C1C8D5-7F2B-4493-98E5-836B5E7D1E28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29544" y="929680"/>
            <a:ext cx="9228138" cy="5638800"/>
          </a:xfrm>
          <a:prstGeom prst="rect">
            <a:avLst/>
          </a:prstGeom>
        </p:spPr>
        <p:txBody>
          <a:bodyPr/>
          <a:lstStyle/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Stock </a:t>
            </a:r>
            <a:r>
              <a:rPr kumimoji="0" lang="fr-FR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methods</a:t>
            </a:r>
            <a:endParaRPr kumimoji="0" lang="fr-FR" sz="25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curves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Bayesian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tate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of black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scabbardfish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sharks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two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-stages)</a:t>
            </a: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Bayesian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production model for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roundnose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grenadier</a:t>
            </a: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GADGET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toolbox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Icelandic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ling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2113" indent="-392113" defTabSz="104457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1600" kern="0" dirty="0" smtClean="0">
                <a:solidFill>
                  <a:schemeClr val="bg1"/>
                </a:solidFill>
                <a:latin typeface="+mn-lt"/>
              </a:rPr>
              <a:t>Simulation </a:t>
            </a: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testing</a:t>
            </a:r>
            <a:r>
              <a:rPr lang="fr-FR" sz="1600" kern="0" dirty="0" smtClean="0">
                <a:solidFill>
                  <a:schemeClr val="bg1"/>
                </a:solidFill>
                <a:latin typeface="+mn-lt"/>
              </a:rPr>
              <a:t> of new and </a:t>
            </a: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traditional</a:t>
            </a:r>
            <a:r>
              <a:rPr lang="fr-FR" sz="16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assessment</a:t>
            </a:r>
            <a:r>
              <a:rPr lang="fr-FR" sz="16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methods</a:t>
            </a:r>
            <a:r>
              <a:rPr lang="fr-FR" sz="1600" kern="0" dirty="0" smtClean="0">
                <a:solidFill>
                  <a:schemeClr val="bg1"/>
                </a:solidFill>
                <a:latin typeface="+mn-lt"/>
              </a:rPr>
              <a:t> for data </a:t>
            </a: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poor</a:t>
            </a:r>
            <a:r>
              <a:rPr lang="fr-FR" sz="1600" kern="0" dirty="0" smtClean="0">
                <a:solidFill>
                  <a:schemeClr val="bg1"/>
                </a:solidFill>
                <a:latin typeface="+mn-lt"/>
              </a:rPr>
              <a:t> situations</a:t>
            </a: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Indicator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</a:t>
            </a:r>
            <a:endParaRPr kumimoji="0" lang="fr-FR" sz="25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Standardizing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CPUEs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Likelihood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identifying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joint time trends in multiple time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series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Spatial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density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modelling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sz="1600" kern="0" dirty="0" smtClean="0">
                <a:solidFill>
                  <a:schemeClr val="bg1"/>
                </a:solidFill>
                <a:latin typeface="+mn-lt"/>
              </a:rPr>
              <a:t>Spatial </a:t>
            </a: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indicators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size-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indicators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2113" indent="-392113" defTabSz="104457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Productivity</a:t>
            </a:r>
            <a:r>
              <a:rPr lang="fr-FR" sz="16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susceptibility</a:t>
            </a:r>
            <a:r>
              <a:rPr lang="fr-FR" sz="16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Analysis</a:t>
            </a:r>
            <a:r>
              <a:rPr lang="fr-FR" sz="1600" kern="0" dirty="0" smtClean="0">
                <a:solidFill>
                  <a:schemeClr val="bg1"/>
                </a:solidFill>
                <a:latin typeface="+mn-lt"/>
              </a:rPr>
              <a:t> (PSA) of orange </a:t>
            </a: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roughy</a:t>
            </a:r>
            <a:endParaRPr lang="fr-FR" sz="1600" kern="0" dirty="0" smtClean="0">
              <a:solidFill>
                <a:schemeClr val="bg1"/>
              </a:solidFill>
              <a:latin typeface="+mn-lt"/>
            </a:endParaRP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</a:t>
            </a: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Mono-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Management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Evaluation (MSE)</a:t>
            </a: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Spatially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explicit  MSE</a:t>
            </a: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Qualitative MSE</a:t>
            </a:r>
          </a:p>
          <a:p>
            <a:pPr marL="392113" marR="0" lvl="0" indent="-392113" algn="l" defTabSz="1044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sz="1600" kern="0" dirty="0" smtClean="0">
                <a:solidFill>
                  <a:schemeClr val="bg1"/>
                </a:solidFill>
                <a:latin typeface="+mn-lt"/>
              </a:rPr>
              <a:t>Trade-off </a:t>
            </a:r>
            <a:r>
              <a:rPr lang="fr-FR" sz="1600" kern="0" dirty="0" err="1" smtClean="0">
                <a:solidFill>
                  <a:schemeClr val="bg1"/>
                </a:solidFill>
                <a:latin typeface="+mn-lt"/>
              </a:rPr>
              <a:t>analysis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25488" y="1349028"/>
            <a:ext cx="6985000" cy="36036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25488" y="3882008"/>
            <a:ext cx="5040560" cy="2877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877888" y="4746104"/>
            <a:ext cx="6985000" cy="36036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30288" y="6376566"/>
            <a:ext cx="3151584" cy="36036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fr-FR" smtClean="0"/>
              <a:t>Lunchtime conference, 26 October 2012, Brussels</a:t>
            </a: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3300" y="209600"/>
            <a:ext cx="9664700" cy="6400800"/>
          </a:xfrm>
        </p:spPr>
        <p:txBody>
          <a:bodyPr/>
          <a:lstStyle/>
          <a:p>
            <a:pPr marL="342900" indent="-342900" defTabSz="914400">
              <a:buNone/>
            </a:pPr>
            <a:r>
              <a:rPr lang="en-US" sz="2800" b="1" dirty="0" smtClean="0">
                <a:solidFill>
                  <a:srgbClr val="FFFF99"/>
                </a:solidFill>
              </a:rPr>
              <a:t>Multi-annual year class curves</a:t>
            </a:r>
            <a:endParaRPr lang="fr-FR" b="1" dirty="0" smtClean="0">
              <a:solidFill>
                <a:srgbClr val="FFFF00"/>
              </a:solidFill>
            </a:endParaRPr>
          </a:p>
          <a:p>
            <a:pPr marL="342900" indent="-342900" defTabSz="914400">
              <a:buFont typeface="Wingdings" pitchFamily="2" charset="2"/>
              <a:buNone/>
            </a:pPr>
            <a:r>
              <a:rPr lang="fr-FR" b="1" dirty="0" smtClean="0">
                <a:solidFill>
                  <a:srgbClr val="FFFF00"/>
                </a:solidFill>
              </a:rPr>
              <a:t>Population </a:t>
            </a:r>
            <a:r>
              <a:rPr lang="fr-FR" b="1" dirty="0" err="1" smtClean="0">
                <a:solidFill>
                  <a:srgbClr val="FFFF00"/>
                </a:solidFill>
              </a:rPr>
              <a:t>dynamics</a:t>
            </a:r>
            <a:r>
              <a:rPr lang="fr-FR" b="1" dirty="0" smtClean="0">
                <a:solidFill>
                  <a:srgbClr val="FFFF00"/>
                </a:solidFill>
              </a:rPr>
              <a:t> model</a:t>
            </a:r>
          </a:p>
          <a:p>
            <a:pPr marL="342900" indent="-342900" defTabSz="914400"/>
            <a:r>
              <a:rPr lang="fr-FR" dirty="0" err="1" smtClean="0"/>
              <a:t>Abundance</a:t>
            </a:r>
            <a:r>
              <a:rPr lang="fr-FR" dirty="0" smtClean="0"/>
              <a:t> : 		</a:t>
            </a:r>
            <a:r>
              <a:rPr lang="fr-FR" dirty="0" err="1" smtClean="0"/>
              <a:t>N</a:t>
            </a:r>
            <a:r>
              <a:rPr lang="fr-FR" baseline="-25000" dirty="0" err="1" smtClean="0"/>
              <a:t>a,t</a:t>
            </a:r>
            <a:r>
              <a:rPr lang="fr-FR" i="1" dirty="0" smtClean="0"/>
              <a:t> </a:t>
            </a:r>
            <a:r>
              <a:rPr lang="fr-FR" dirty="0" smtClean="0"/>
              <a:t>= N</a:t>
            </a:r>
            <a:r>
              <a:rPr lang="fr-FR" baseline="-25000" dirty="0" smtClean="0"/>
              <a:t>a-1,t-1</a:t>
            </a:r>
            <a:r>
              <a:rPr lang="fr-FR" dirty="0" smtClean="0"/>
              <a:t> </a:t>
            </a:r>
            <a:r>
              <a:rPr lang="fr-FR" dirty="0" err="1" smtClean="0"/>
              <a:t>exp</a:t>
            </a:r>
            <a:r>
              <a:rPr lang="fr-FR" dirty="0" smtClean="0"/>
              <a:t>(- </a:t>
            </a:r>
            <a:r>
              <a:rPr lang="fr-FR" dirty="0" err="1" smtClean="0"/>
              <a:t>Z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-1</a:t>
            </a:r>
            <a:r>
              <a:rPr lang="fr-FR" dirty="0" smtClean="0"/>
              <a:t>)   1&lt;a&gt;A+</a:t>
            </a:r>
          </a:p>
          <a:p>
            <a:pPr marL="342900" indent="-342900" defTabSz="914400"/>
            <a:r>
              <a:rPr lang="fr-FR" dirty="0" err="1" smtClean="0"/>
              <a:t>Recruitment</a:t>
            </a:r>
            <a:r>
              <a:rPr lang="fr-FR" dirty="0" smtClean="0"/>
              <a:t>:		N</a:t>
            </a:r>
            <a:r>
              <a:rPr lang="fr-FR" baseline="-25000" dirty="0" smtClean="0"/>
              <a:t>1,t </a:t>
            </a:r>
            <a:r>
              <a:rPr lang="fr-FR" dirty="0" smtClean="0"/>
              <a:t>=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 </a:t>
            </a:r>
            <a:r>
              <a:rPr lang="fr-FR" dirty="0" smtClean="0"/>
              <a:t>~ </a:t>
            </a:r>
            <a:r>
              <a:rPr lang="fr-FR" dirty="0" err="1" smtClean="0"/>
              <a:t>logN</a:t>
            </a:r>
            <a:r>
              <a:rPr lang="fr-FR" dirty="0" smtClean="0"/>
              <a:t>(</a:t>
            </a:r>
            <a:r>
              <a:rPr lang="fr-FR" dirty="0" smtClean="0">
                <a:sym typeface="Symbol" pitchFamily="18" charset="2"/>
              </a:rPr>
              <a:t></a:t>
            </a:r>
            <a:r>
              <a:rPr lang="fr-FR" baseline="-25000" dirty="0" smtClean="0">
                <a:sym typeface="Symbol" pitchFamily="18" charset="2"/>
              </a:rPr>
              <a:t>R</a:t>
            </a:r>
            <a:r>
              <a:rPr lang="fr-FR" dirty="0" smtClean="0"/>
              <a:t>, </a:t>
            </a:r>
            <a:r>
              <a:rPr lang="fr-FR" dirty="0" smtClean="0">
                <a:sym typeface="Symbol" pitchFamily="18" charset="2"/>
              </a:rPr>
              <a:t></a:t>
            </a:r>
            <a:r>
              <a:rPr lang="fr-FR" baseline="-25000" dirty="0" smtClean="0">
                <a:sym typeface="Symbol" pitchFamily="18" charset="2"/>
              </a:rPr>
              <a:t>R</a:t>
            </a:r>
            <a:r>
              <a:rPr lang="en-GB" sz="2900" baseline="30000" dirty="0" smtClean="0"/>
              <a:t>2</a:t>
            </a:r>
            <a:r>
              <a:rPr lang="fr-FR" dirty="0" smtClean="0">
                <a:sym typeface="Symbol" pitchFamily="18" charset="2"/>
              </a:rPr>
              <a:t>)</a:t>
            </a:r>
          </a:p>
          <a:p>
            <a:pPr marL="342900" indent="-342900" defTabSz="914400"/>
            <a:r>
              <a:rPr lang="fr-FR" dirty="0" smtClean="0">
                <a:sym typeface="Symbol" pitchFamily="18" charset="2"/>
              </a:rPr>
              <a:t>Total </a:t>
            </a:r>
            <a:r>
              <a:rPr lang="fr-FR" dirty="0" err="1" smtClean="0">
                <a:sym typeface="Symbol" pitchFamily="18" charset="2"/>
              </a:rPr>
              <a:t>mortality</a:t>
            </a:r>
            <a:r>
              <a:rPr lang="fr-FR" dirty="0" smtClean="0">
                <a:sym typeface="Symbol" pitchFamily="18" charset="2"/>
              </a:rPr>
              <a:t>:		          </a:t>
            </a:r>
            <a:r>
              <a:rPr lang="fr-FR" dirty="0" err="1" smtClean="0"/>
              <a:t>Z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 </a:t>
            </a:r>
            <a:r>
              <a:rPr lang="fr-FR" dirty="0" smtClean="0"/>
              <a:t>~ N(</a:t>
            </a:r>
            <a:r>
              <a:rPr lang="fr-FR" dirty="0" err="1" smtClean="0"/>
              <a:t>Z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-1 , </a:t>
            </a:r>
            <a:r>
              <a:rPr lang="fr-FR" dirty="0" smtClean="0">
                <a:sym typeface="Symbol" pitchFamily="18" charset="2"/>
              </a:rPr>
              <a:t></a:t>
            </a:r>
            <a:r>
              <a:rPr lang="fr-FR" baseline="-25000" dirty="0" smtClean="0">
                <a:sym typeface="Symbol" pitchFamily="18" charset="2"/>
              </a:rPr>
              <a:t>Z</a:t>
            </a:r>
            <a:r>
              <a:rPr lang="en-GB" sz="2900" baseline="30000" dirty="0" smtClean="0"/>
              <a:t>2</a:t>
            </a:r>
            <a:r>
              <a:rPr lang="fr-FR" dirty="0" smtClean="0">
                <a:sym typeface="Symbol" pitchFamily="18" charset="2"/>
              </a:rPr>
              <a:t>)</a:t>
            </a:r>
            <a:r>
              <a:rPr lang="fr-FR" dirty="0" smtClean="0"/>
              <a:t> </a:t>
            </a:r>
          </a:p>
          <a:p>
            <a:pPr marL="342900" indent="-342900" defTabSz="914400"/>
            <a:r>
              <a:rPr lang="fr-FR" dirty="0" smtClean="0"/>
              <a:t>Initial state:</a:t>
            </a:r>
            <a:r>
              <a:rPr lang="fr-FR" dirty="0" smtClean="0">
                <a:solidFill>
                  <a:srgbClr val="00FFFF"/>
                </a:solidFill>
              </a:rPr>
              <a:t> 		</a:t>
            </a:r>
            <a:r>
              <a:rPr lang="fr-FR" dirty="0" smtClean="0"/>
              <a:t>N</a:t>
            </a:r>
            <a:r>
              <a:rPr lang="fr-FR" baseline="-25000" dirty="0" smtClean="0"/>
              <a:t>a,1</a:t>
            </a:r>
            <a:r>
              <a:rPr lang="fr-FR" dirty="0" smtClean="0"/>
              <a:t>= </a:t>
            </a:r>
            <a:r>
              <a:rPr lang="fr-FR" dirty="0" err="1" smtClean="0"/>
              <a:t>exp</a:t>
            </a:r>
            <a:r>
              <a:rPr lang="fr-FR" dirty="0" smtClean="0"/>
              <a:t>(</a:t>
            </a:r>
            <a:r>
              <a:rPr lang="fr-FR" dirty="0" err="1" smtClean="0"/>
              <a:t>a</a:t>
            </a:r>
            <a:r>
              <a:rPr lang="fr-FR" baseline="-25000" dirty="0" err="1" smtClean="0"/>
              <a:t>r</a:t>
            </a:r>
            <a:r>
              <a:rPr lang="fr-FR" dirty="0" err="1" smtClean="0"/>
              <a:t>-a</a:t>
            </a:r>
            <a:r>
              <a:rPr lang="fr-FR" dirty="0" smtClean="0"/>
              <a:t>)Z0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-a+</a:t>
            </a:r>
            <a:r>
              <a:rPr lang="fr-FR" baseline="-25000" dirty="0" err="1" smtClean="0"/>
              <a:t>a</a:t>
            </a:r>
            <a:r>
              <a:rPr lang="fr-FR" baseline="-46000" dirty="0" err="1" smtClean="0"/>
              <a:t>r</a:t>
            </a:r>
            <a:endParaRPr lang="fr-FR" baseline="-46000" dirty="0" smtClean="0"/>
          </a:p>
          <a:p>
            <a:pPr marL="342900" indent="-342900" defTabSz="914400">
              <a:buFont typeface="Wingdings" pitchFamily="2" charset="2"/>
              <a:buNone/>
            </a:pPr>
            <a:endParaRPr lang="fr-FR" dirty="0" smtClean="0">
              <a:solidFill>
                <a:srgbClr val="00FFFF"/>
              </a:solidFill>
            </a:endParaRPr>
          </a:p>
          <a:p>
            <a:pPr marL="342900" indent="-342900" defTabSz="914400">
              <a:buFont typeface="Wingdings" pitchFamily="2" charset="2"/>
              <a:buNone/>
            </a:pPr>
            <a:r>
              <a:rPr lang="fr-FR" b="1" dirty="0" smtClean="0">
                <a:solidFill>
                  <a:srgbClr val="FFFF00"/>
                </a:solidFill>
              </a:rPr>
              <a:t>Observation model</a:t>
            </a:r>
          </a:p>
          <a:p>
            <a:pPr marL="342900" indent="-342900" defTabSz="914400"/>
            <a:r>
              <a:rPr lang="fr-FR" dirty="0" smtClean="0"/>
              <a:t>Proportions-</a:t>
            </a:r>
            <a:r>
              <a:rPr lang="fr-FR" dirty="0" err="1" smtClean="0"/>
              <a:t>at</a:t>
            </a:r>
            <a:r>
              <a:rPr lang="fr-FR" dirty="0" smtClean="0"/>
              <a:t>-</a:t>
            </a:r>
            <a:r>
              <a:rPr lang="fr-FR" dirty="0" err="1" smtClean="0"/>
              <a:t>age</a:t>
            </a:r>
            <a:r>
              <a:rPr lang="fr-FR" dirty="0" smtClean="0"/>
              <a:t>: 	</a:t>
            </a:r>
            <a:r>
              <a:rPr lang="fr-FR" dirty="0" err="1" smtClean="0">
                <a:solidFill>
                  <a:srgbClr val="FFCC00"/>
                </a:solidFill>
              </a:rPr>
              <a:t>P</a:t>
            </a:r>
            <a:r>
              <a:rPr lang="fr-FR" baseline="-25000" dirty="0" err="1" smtClean="0">
                <a:solidFill>
                  <a:srgbClr val="FFCC00"/>
                </a:solidFill>
              </a:rPr>
              <a:t>a,t</a:t>
            </a:r>
            <a:r>
              <a:rPr lang="fr-FR" dirty="0" smtClean="0"/>
              <a:t> ~  </a:t>
            </a:r>
            <a:r>
              <a:rPr lang="fr-FR" dirty="0" err="1" smtClean="0"/>
              <a:t>Multinom</a:t>
            </a:r>
            <a:r>
              <a:rPr lang="fr-FR" dirty="0" smtClean="0"/>
              <a:t>(</a:t>
            </a:r>
            <a:r>
              <a:rPr lang="fr-FR" dirty="0" err="1" smtClean="0"/>
              <a:t>p</a:t>
            </a:r>
            <a:r>
              <a:rPr lang="fr-FR" baseline="-25000" dirty="0" err="1" smtClean="0"/>
              <a:t>a,t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FFCC00"/>
                </a:solidFill>
              </a:rPr>
              <a:t>m</a:t>
            </a:r>
            <a:r>
              <a:rPr lang="fr-FR" baseline="-25000" dirty="0" smtClean="0">
                <a:solidFill>
                  <a:srgbClr val="FFCC00"/>
                </a:solidFill>
              </a:rPr>
              <a:t>t</a:t>
            </a:r>
            <a:r>
              <a:rPr lang="fr-FR" dirty="0" smtClean="0"/>
              <a:t>)</a:t>
            </a:r>
          </a:p>
          <a:p>
            <a:pPr marL="342900" indent="-342900" defTabSz="914400"/>
            <a:r>
              <a:rPr lang="fr-FR" dirty="0" smtClean="0"/>
              <a:t>Total catch: 		</a:t>
            </a:r>
            <a:r>
              <a:rPr lang="fr-FR" dirty="0" smtClean="0">
                <a:solidFill>
                  <a:srgbClr val="FFCC00"/>
                </a:solidFill>
              </a:rPr>
              <a:t>C</a:t>
            </a:r>
            <a:r>
              <a:rPr lang="fr-FR" baseline="-25000" dirty="0" smtClean="0">
                <a:solidFill>
                  <a:srgbClr val="FFCC00"/>
                </a:solidFill>
              </a:rPr>
              <a:t>t</a:t>
            </a:r>
            <a:r>
              <a:rPr lang="fr-FR" dirty="0" smtClean="0"/>
              <a:t> ~ Gamma(</a:t>
            </a:r>
            <a:r>
              <a:rPr lang="fr-FR" dirty="0" err="1" smtClean="0"/>
              <a:t>a,b</a:t>
            </a:r>
            <a:r>
              <a:rPr lang="fr-FR" dirty="0" smtClean="0"/>
              <a:t>)</a:t>
            </a:r>
          </a:p>
          <a:p>
            <a:pPr marL="342900" indent="-342900" defTabSz="914400">
              <a:buFont typeface="Wingdings" pitchFamily="2" charset="2"/>
              <a:buNone/>
            </a:pPr>
            <a:r>
              <a:rPr lang="fr-FR" dirty="0" smtClean="0"/>
              <a:t>					E[C</a:t>
            </a:r>
            <a:r>
              <a:rPr lang="fr-FR" baseline="-25000" dirty="0" smtClean="0"/>
              <a:t>t</a:t>
            </a:r>
            <a:r>
              <a:rPr lang="fr-FR" dirty="0" smtClean="0"/>
              <a:t>]=(</a:t>
            </a:r>
            <a:r>
              <a:rPr lang="fr-FR" dirty="0" err="1" smtClean="0"/>
              <a:t>Z</a:t>
            </a:r>
            <a:r>
              <a:rPr lang="fr-FR" baseline="-25000" dirty="0" err="1" smtClean="0"/>
              <a:t>t</a:t>
            </a:r>
            <a:r>
              <a:rPr lang="fr-FR" dirty="0" smtClean="0"/>
              <a:t>-M)/</a:t>
            </a:r>
            <a:r>
              <a:rPr lang="fr-FR" dirty="0" err="1" smtClean="0"/>
              <a:t>Z</a:t>
            </a:r>
            <a:r>
              <a:rPr lang="fr-FR" baseline="-25000" dirty="0" err="1" smtClean="0"/>
              <a:t>t</a:t>
            </a:r>
            <a:r>
              <a:rPr lang="fr-FR" dirty="0" smtClean="0"/>
              <a:t> (1 –</a:t>
            </a:r>
            <a:r>
              <a:rPr lang="fr-FR" dirty="0" err="1" smtClean="0"/>
              <a:t>exp</a:t>
            </a:r>
            <a:r>
              <a:rPr lang="fr-FR" dirty="0" smtClean="0"/>
              <a:t>(-</a:t>
            </a:r>
            <a:r>
              <a:rPr lang="fr-FR" dirty="0" err="1" smtClean="0"/>
              <a:t>Z</a:t>
            </a:r>
            <a:r>
              <a:rPr lang="fr-FR" baseline="-25000" dirty="0" err="1" smtClean="0"/>
              <a:t>t</a:t>
            </a:r>
            <a:r>
              <a:rPr lang="fr-FR" dirty="0" smtClean="0"/>
              <a:t>)) N</a:t>
            </a:r>
            <a:r>
              <a:rPr lang="fr-FR" baseline="-25000" dirty="0" smtClean="0"/>
              <a:t>t</a:t>
            </a:r>
            <a:endParaRPr lang="fr-FR" dirty="0" smtClean="0"/>
          </a:p>
          <a:p>
            <a:pPr marL="342900" indent="-342900" defTabSz="914400"/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661988" y="6050940"/>
            <a:ext cx="9505056" cy="523220"/>
          </a:xfrm>
          <a:prstGeom prst="rect">
            <a:avLst/>
          </a:prstGeom>
          <a:noFill/>
          <a:ln w="12700"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Trenkel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et al., (in press).  A random effects population dynamics model based on proportions-at-age and removal data for estimating total mortality 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(Canadian Journal of Fisheries and Aquatic science)</a:t>
            </a:r>
            <a:endParaRPr lang="fr-FR" sz="14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fr-FR" smtClean="0"/>
              <a:t>Lunchtime conference, 26 October 2012, Brussels</a:t>
            </a:r>
            <a:endParaRPr lang="fr-FR" dirty="0"/>
          </a:p>
        </p:txBody>
      </p:sp>
      <p:sp>
        <p:nvSpPr>
          <p:cNvPr id="21507" name="Rectangle 19458"/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9067800" cy="423863"/>
          </a:xfrm>
          <a:prstGeom prst="rect">
            <a:avLst/>
          </a:prstGeom>
        </p:spPr>
        <p:txBody>
          <a:bodyPr/>
          <a:lstStyle/>
          <a:p>
            <a:r>
              <a:rPr lang="fr-FR" sz="2800" dirty="0" smtClean="0"/>
              <a:t>Application to </a:t>
            </a:r>
            <a:r>
              <a:rPr lang="fr-FR" sz="2800" dirty="0" err="1" smtClean="0"/>
              <a:t>blue</a:t>
            </a:r>
            <a:r>
              <a:rPr lang="fr-FR" sz="2800" dirty="0" smtClean="0"/>
              <a:t> </a:t>
            </a:r>
            <a:r>
              <a:rPr lang="fr-FR" sz="2800" dirty="0" err="1" smtClean="0"/>
              <a:t>ling</a:t>
            </a:r>
            <a:endParaRPr lang="fr-FR" sz="2800" dirty="0" smtClean="0"/>
          </a:p>
        </p:txBody>
      </p:sp>
      <p:sp>
        <p:nvSpPr>
          <p:cNvPr id="21508" name="Rectangle 19459"/>
          <p:cNvSpPr>
            <a:spLocks noGrp="1" noChangeArrowheads="1"/>
          </p:cNvSpPr>
          <p:nvPr>
            <p:ph type="body" idx="4294967295"/>
          </p:nvPr>
        </p:nvSpPr>
        <p:spPr>
          <a:xfrm>
            <a:off x="1879600" y="931863"/>
            <a:ext cx="8788400" cy="3640137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sz="2400" b="1" smtClean="0">
                <a:solidFill>
                  <a:srgbClr val="FFFF00"/>
                </a:solidFill>
              </a:rPr>
              <a:t>Data from commercial fishery</a:t>
            </a:r>
          </a:p>
          <a:p>
            <a:r>
              <a:rPr lang="fr-FR" sz="2400" smtClean="0"/>
              <a:t>Total catch (t) 1988 - 2011</a:t>
            </a:r>
          </a:p>
          <a:p>
            <a:r>
              <a:rPr lang="fr-FR" sz="2400" smtClean="0"/>
              <a:t>Numbers-at-length sample data (missing years)</a:t>
            </a:r>
          </a:p>
          <a:p>
            <a:r>
              <a:rPr lang="fr-FR" sz="2400" smtClean="0"/>
              <a:t>Age-length sample data (missing years)</a:t>
            </a:r>
          </a:p>
        </p:txBody>
      </p:sp>
      <p:pic>
        <p:nvPicPr>
          <p:cNvPr id="21509" name="Picture 19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3386138"/>
            <a:ext cx="56007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9462"/>
          <p:cNvSpPr txBox="1">
            <a:spLocks noChangeArrowheads="1"/>
          </p:cNvSpPr>
          <p:nvPr/>
        </p:nvSpPr>
        <p:spPr bwMode="auto">
          <a:xfrm>
            <a:off x="889000" y="3048000"/>
            <a:ext cx="2447925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4498" tIns="52249" rIns="104498" bIns="52249">
            <a:spAutoFit/>
          </a:bodyPr>
          <a:lstStyle/>
          <a:p>
            <a:pPr defTabSz="1044575"/>
            <a:r>
              <a:rPr lang="fr-FR" sz="2700">
                <a:latin typeface="Arial" charset="0"/>
                <a:cs typeface="Times New Roman" pitchFamily="18" charset="0"/>
              </a:rPr>
              <a:t>Total mortality</a:t>
            </a:r>
          </a:p>
        </p:txBody>
      </p:sp>
      <p:sp>
        <p:nvSpPr>
          <p:cNvPr id="21512" name="Text Box 19463"/>
          <p:cNvSpPr txBox="1">
            <a:spLocks noChangeArrowheads="1"/>
          </p:cNvSpPr>
          <p:nvPr/>
        </p:nvSpPr>
        <p:spPr bwMode="auto">
          <a:xfrm>
            <a:off x="4000500" y="3048000"/>
            <a:ext cx="2016125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4498" tIns="52249" rIns="104498" bIns="52249">
            <a:spAutoFit/>
          </a:bodyPr>
          <a:lstStyle/>
          <a:p>
            <a:pPr defTabSz="1044575"/>
            <a:r>
              <a:rPr lang="fr-FR" sz="2700">
                <a:latin typeface="Arial" charset="0"/>
                <a:cs typeface="Times New Roman" pitchFamily="18" charset="0"/>
              </a:rPr>
              <a:t>Abundance</a:t>
            </a:r>
          </a:p>
        </p:txBody>
      </p:sp>
      <p:sp>
        <p:nvSpPr>
          <p:cNvPr id="21513" name="Text Box 19464"/>
          <p:cNvSpPr txBox="1">
            <a:spLocks noChangeArrowheads="1"/>
          </p:cNvSpPr>
          <p:nvPr/>
        </p:nvSpPr>
        <p:spPr bwMode="auto">
          <a:xfrm>
            <a:off x="6756400" y="3725863"/>
            <a:ext cx="36449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98" tIns="52249" rIns="104498" bIns="52249">
            <a:spAutoFit/>
          </a:bodyPr>
          <a:lstStyle/>
          <a:p>
            <a:pPr defTabSz="1044575"/>
            <a:r>
              <a:rPr lang="fr-FR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Assumptions</a:t>
            </a:r>
          </a:p>
          <a:p>
            <a:pPr defTabSz="1044575">
              <a:buFontTx/>
              <a:buChar char="•"/>
            </a:pPr>
            <a:r>
              <a:rPr lang="fr-FR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constant catchability ages 9 - 19+</a:t>
            </a:r>
          </a:p>
          <a:p>
            <a:pPr defTabSz="1044575">
              <a:buFontTx/>
              <a:buChar char="•"/>
            </a:pPr>
            <a:r>
              <a:rPr lang="fr-FR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CV(catch) = 0.01 </a:t>
            </a:r>
          </a:p>
        </p:txBody>
      </p:sp>
      <p:pic>
        <p:nvPicPr>
          <p:cNvPr id="21514" name="Picture 19465" descr="C:\Users\vtrenkel\Documents\Deepfishman\B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04800"/>
            <a:ext cx="2667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38299" y="1073696"/>
            <a:ext cx="1081137" cy="1284751"/>
            <a:chOff x="6342112" y="2801888"/>
            <a:chExt cx="3728050" cy="4430175"/>
          </a:xfrm>
        </p:grpSpPr>
        <p:pic>
          <p:nvPicPr>
            <p:cNvPr id="13" name="Image 12" descr="MAP_Casestudies.emf"/>
            <p:cNvPicPr>
              <a:picLocks noChangeAspect="1"/>
            </p:cNvPicPr>
            <p:nvPr/>
          </p:nvPicPr>
          <p:blipFill>
            <a:blip r:embed="rId4" cstate="print"/>
            <a:srcRect l="19420" t="6036" r="6696" b="6036"/>
            <a:stretch>
              <a:fillRect/>
            </a:stretch>
          </p:blipFill>
          <p:spPr>
            <a:xfrm>
              <a:off x="6342112" y="2801888"/>
              <a:ext cx="3728050" cy="4430175"/>
            </a:xfrm>
            <a:prstGeom prst="rect">
              <a:avLst/>
            </a:prstGeom>
          </p:spPr>
        </p:pic>
        <p:sp>
          <p:nvSpPr>
            <p:cNvPr id="16" name="Ellipse 15"/>
            <p:cNvSpPr/>
            <p:nvPr/>
          </p:nvSpPr>
          <p:spPr>
            <a:xfrm>
              <a:off x="7549882" y="4890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03064"/>
            <a:ext cx="8623300" cy="792087"/>
          </a:xfrm>
        </p:spPr>
        <p:txBody>
          <a:bodyPr/>
          <a:lstStyle/>
          <a:p>
            <a:r>
              <a:rPr lang="fr-FR" sz="2800" dirty="0" smtClean="0"/>
              <a:t>Spatial </a:t>
            </a:r>
            <a:r>
              <a:rPr lang="fr-FR" sz="2800" dirty="0" err="1" smtClean="0"/>
              <a:t>density</a:t>
            </a:r>
            <a:r>
              <a:rPr lang="fr-FR" sz="2800" dirty="0" smtClean="0"/>
              <a:t> </a:t>
            </a:r>
            <a:r>
              <a:rPr lang="fr-FR" sz="2800" dirty="0" err="1" smtClean="0"/>
              <a:t>modelling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err="1" smtClean="0"/>
              <a:t>Investigating</a:t>
            </a:r>
            <a:r>
              <a:rPr lang="fr-FR" sz="2800" dirty="0" smtClean="0"/>
              <a:t> spatial time trends: local </a:t>
            </a:r>
            <a:r>
              <a:rPr lang="fr-FR" sz="2800" dirty="0" err="1" smtClean="0"/>
              <a:t>depletion</a:t>
            </a:r>
            <a:r>
              <a:rPr lang="fr-FR" sz="2800" dirty="0" smtClean="0"/>
              <a:t>?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234752" y="1175294"/>
            <a:ext cx="9067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Model: landings per haul</a:t>
            </a:r>
            <a:r>
              <a:rPr lang="en-GB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fr-FR" dirty="0">
                <a:solidFill>
                  <a:schemeClr val="bg1"/>
                </a:solidFill>
                <a:latin typeface="Arial" charset="0"/>
              </a:rPr>
              <a:t>log(E[landings]) = s(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duration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) + s(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depth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) + s(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month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) +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fr-FR" dirty="0">
                <a:solidFill>
                  <a:srgbClr val="FFCC00"/>
                </a:solidFill>
                <a:latin typeface="Arial" charset="0"/>
              </a:rPr>
              <a:t>soap(</a:t>
            </a:r>
            <a:r>
              <a:rPr lang="fr-FR" dirty="0" err="1">
                <a:solidFill>
                  <a:srgbClr val="FFCC00"/>
                </a:solidFill>
                <a:latin typeface="Arial" charset="0"/>
              </a:rPr>
              <a:t>eastings</a:t>
            </a:r>
            <a:r>
              <a:rPr lang="fr-FR" dirty="0">
                <a:solidFill>
                  <a:srgbClr val="FFCC00"/>
                </a:solidFill>
                <a:latin typeface="Arial" charset="0"/>
              </a:rPr>
              <a:t>, </a:t>
            </a:r>
            <a:r>
              <a:rPr lang="fr-FR" dirty="0" err="1">
                <a:solidFill>
                  <a:srgbClr val="FFCC00"/>
                </a:solidFill>
                <a:latin typeface="Arial" charset="0"/>
              </a:rPr>
              <a:t>northings</a:t>
            </a:r>
            <a:r>
              <a:rPr lang="fr-FR" dirty="0">
                <a:solidFill>
                  <a:srgbClr val="FFCC00"/>
                </a:solidFill>
                <a:latin typeface="Arial" charset="0"/>
              </a:rPr>
              <a:t>, </a:t>
            </a:r>
            <a:r>
              <a:rPr lang="fr-FR" dirty="0" err="1">
                <a:solidFill>
                  <a:srgbClr val="FFCC00"/>
                </a:solidFill>
                <a:latin typeface="Arial" charset="0"/>
              </a:rPr>
              <a:t>year</a:t>
            </a:r>
            <a:r>
              <a:rPr lang="fr-FR" dirty="0">
                <a:solidFill>
                  <a:srgbClr val="FFCC00"/>
                </a:solidFill>
                <a:latin typeface="Arial" charset="0"/>
              </a:rPr>
              <a:t>)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+ s(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depth,month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) + s(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depth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year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fr-FR" dirty="0">
              <a:solidFill>
                <a:schemeClr val="bg1"/>
              </a:solidFill>
              <a:latin typeface="Arial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					landings~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Tweedie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fr-FR" dirty="0">
                <a:solidFill>
                  <a:schemeClr val="bg1"/>
                </a:solidFill>
                <a:latin typeface="Arial" charset="0"/>
                <a:cs typeface="Arial" charset="0"/>
              </a:rPr>
              <a:t>μ, Φ μ</a:t>
            </a:r>
            <a:r>
              <a:rPr lang="fr-FR" b="1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1.5</a:t>
            </a:r>
            <a:r>
              <a:rPr lang="fr-FR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fr-FR" dirty="0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22534" name="Picture 6" descr="Q:\Deepfishman\tallybook\Nicole\Jan12\R\Figures\SmoothLatLong_M2a.wmf"/>
          <p:cNvPicPr>
            <a:picLocks noChangeAspect="1" noChangeArrowheads="1"/>
          </p:cNvPicPr>
          <p:nvPr/>
        </p:nvPicPr>
        <p:blipFill>
          <a:blip r:embed="rId3" cstate="print"/>
          <a:srcRect l="7039" t="32051" b="35896"/>
          <a:stretch>
            <a:fillRect/>
          </a:stretch>
        </p:blipFill>
        <p:spPr bwMode="auto">
          <a:xfrm>
            <a:off x="1373560" y="3224559"/>
            <a:ext cx="6400800" cy="3033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926760" y="4062759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  <a:latin typeface="Arial" charset="0"/>
              </a:rPr>
              <a:t>Blue ling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668960" y="2767359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00"/>
                </a:solidFill>
                <a:latin typeface="Arial" charset="0"/>
              </a:rPr>
              <a:t>3D soap </a:t>
            </a:r>
            <a:r>
              <a:rPr lang="fr-FR" dirty="0" err="1">
                <a:solidFill>
                  <a:srgbClr val="FFFF00"/>
                </a:solidFill>
                <a:latin typeface="Arial" charset="0"/>
              </a:rPr>
              <a:t>smoother</a:t>
            </a:r>
            <a:endParaRPr lang="fr-FR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fr-FR" smtClean="0"/>
              <a:t>Lunchtime conference, 26 October 2012, Brussels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61988" y="6620356"/>
            <a:ext cx="9505056" cy="523220"/>
          </a:xfrm>
          <a:prstGeom prst="rect">
            <a:avLst/>
          </a:prstGeom>
          <a:noFill/>
          <a:ln w="12700"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Augustin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N.H.,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Trenkel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V.M., Wood, N.S.,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Lorance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P. (under revision) Space-time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modelling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for blue ling using soap film smoothers. (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Environmetrics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)</a:t>
            </a:r>
            <a:endParaRPr lang="fr-FR" sz="1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38299" y="1073696"/>
            <a:ext cx="1081137" cy="1284751"/>
            <a:chOff x="6342112" y="2801888"/>
            <a:chExt cx="3728050" cy="4430175"/>
          </a:xfrm>
        </p:grpSpPr>
        <p:pic>
          <p:nvPicPr>
            <p:cNvPr id="21" name="Image 20" descr="MAP_Casestudies.emf"/>
            <p:cNvPicPr>
              <a:picLocks noChangeAspect="1"/>
            </p:cNvPicPr>
            <p:nvPr/>
          </p:nvPicPr>
          <p:blipFill>
            <a:blip r:embed="rId4" cstate="print"/>
            <a:srcRect l="19420" t="6036" r="6696" b="6036"/>
            <a:stretch>
              <a:fillRect/>
            </a:stretch>
          </p:blipFill>
          <p:spPr>
            <a:xfrm>
              <a:off x="6342112" y="2801888"/>
              <a:ext cx="3728050" cy="4430175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>
              <a:off x="7549882" y="4890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-192832"/>
            <a:ext cx="8661400" cy="1270000"/>
          </a:xfrm>
        </p:spPr>
        <p:txBody>
          <a:bodyPr/>
          <a:lstStyle/>
          <a:p>
            <a:r>
              <a:rPr lang="fr-FR" smtClean="0"/>
              <a:t>Orange roughy </a:t>
            </a:r>
            <a:br>
              <a:rPr lang="fr-FR" smtClean="0"/>
            </a:br>
            <a:r>
              <a:rPr lang="fr-FR" smtClean="0"/>
              <a:t>Productivity Susceptibility Analysis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38100" y="7321054"/>
            <a:ext cx="8956675" cy="233362"/>
          </a:xfrm>
        </p:spPr>
        <p:txBody>
          <a:bodyPr/>
          <a:lstStyle/>
          <a:p>
            <a:pPr algn="l">
              <a:defRPr/>
            </a:pPr>
            <a:r>
              <a:rPr lang="fr-FR" dirty="0" err="1" smtClean="0"/>
              <a:t>Lunchtime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, 26 </a:t>
            </a:r>
            <a:r>
              <a:rPr lang="fr-FR" dirty="0" err="1" smtClean="0"/>
              <a:t>October</a:t>
            </a:r>
            <a:r>
              <a:rPr lang="fr-FR" dirty="0" smtClean="0"/>
              <a:t> 2012, Brussels</a:t>
            </a:r>
            <a:endParaRPr lang="fr-FR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 t="9712"/>
          <a:stretch>
            <a:fillRect/>
          </a:stretch>
        </p:blipFill>
        <p:spPr bwMode="auto">
          <a:xfrm>
            <a:off x="5406008" y="3013397"/>
            <a:ext cx="3506534" cy="317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96" y="1338449"/>
            <a:ext cx="4222560" cy="47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725488" y="6671156"/>
            <a:ext cx="9505056" cy="523220"/>
          </a:xfrm>
          <a:prstGeom prst="rect">
            <a:avLst/>
          </a:prstGeom>
          <a:noFill/>
          <a:ln w="12700"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Dransfeld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L,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Hareide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NR, &amp;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Lorance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P. (in prep.) Managing the risk of vulnerable species exposure to deepwater trawl fisheries- The case of Orange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Roughy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to the west of Ireland and Britain. (DEEPFISHMAN Special Issue)</a:t>
            </a:r>
            <a:endParaRPr lang="fr-FR" sz="14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06008" y="1161544"/>
            <a:ext cx="5261992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  <a:latin typeface="+mj-lt"/>
              </a:rPr>
              <a:t>DATA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- 0n-board observations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Personal log books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Scientific surveys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VMS data of the French and Irish Deepwater fisheries</a:t>
            </a:r>
            <a:endParaRPr lang="fr-FR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38056" y="5796770"/>
            <a:ext cx="30243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latin typeface="+mj-lt"/>
              </a:rPr>
              <a:t>Productivity</a:t>
            </a:r>
            <a:endParaRPr lang="fr-FR" sz="2000" dirty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 rot="-5400000">
            <a:off x="5278089" y="5164794"/>
            <a:ext cx="6559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Low</a:t>
            </a:r>
            <a:endParaRPr lang="fr-FR" sz="2000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 rot="-5400000">
            <a:off x="4095747" y="4410797"/>
            <a:ext cx="31646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Low</a:t>
            </a:r>
            <a:r>
              <a:rPr lang="fr-FR" sz="2000" dirty="0" smtClean="0">
                <a:latin typeface="+mj-lt"/>
              </a:rPr>
              <a:t>   </a:t>
            </a:r>
            <a:r>
              <a:rPr lang="fr-FR" sz="2000" dirty="0" err="1" smtClean="0">
                <a:latin typeface="+mj-lt"/>
              </a:rPr>
              <a:t>Susceptibillity</a:t>
            </a:r>
            <a:r>
              <a:rPr lang="fr-FR" sz="2000" dirty="0" smtClean="0">
                <a:latin typeface="+mj-lt"/>
              </a:rPr>
              <a:t>   High</a:t>
            </a:r>
            <a:endParaRPr lang="fr-F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3520" y="523776"/>
            <a:ext cx="8623300" cy="1270000"/>
          </a:xfrm>
        </p:spPr>
        <p:txBody>
          <a:bodyPr/>
          <a:lstStyle/>
          <a:p>
            <a:r>
              <a:rPr lang="fr-FR" dirty="0" smtClean="0"/>
              <a:t>Trade-offs in </a:t>
            </a:r>
            <a:r>
              <a:rPr lang="fr-FR" dirty="0" err="1" smtClean="0"/>
              <a:t>blue</a:t>
            </a:r>
            <a:r>
              <a:rPr lang="fr-FR" dirty="0" smtClean="0"/>
              <a:t> </a:t>
            </a:r>
            <a:r>
              <a:rPr lang="fr-FR" dirty="0" err="1" smtClean="0"/>
              <a:t>ling</a:t>
            </a:r>
            <a:r>
              <a:rPr lang="fr-FR" dirty="0" smtClean="0"/>
              <a:t> </a:t>
            </a:r>
            <a:r>
              <a:rPr lang="fr-FR" dirty="0" err="1" smtClean="0"/>
              <a:t>fishery</a:t>
            </a:r>
            <a:r>
              <a:rPr lang="fr-FR" dirty="0" smtClean="0"/>
              <a:t> management objectives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Lunchtime conference, 26 October 2012, Brussels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085526" y="1933170"/>
          <a:ext cx="9433050" cy="3244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350"/>
                <a:gridCol w="3144350"/>
                <a:gridCol w="3144350"/>
              </a:tblGrid>
              <a:tr h="4520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Objective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Management measure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Trade-off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4520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Exploit target stocks at MSY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TAC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Mixed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fisheries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780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Protect vulnerable or depleted species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Ban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sharks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 landings 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780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Prevent overfishing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Seasonal closure of spawning areas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Swept area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Shark discards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780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Minimise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the effect of bottom fishing on the seafloor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Sedimentary seafloor: None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VMEs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: spatial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closure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Catch rates and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benthic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production</a:t>
                      </a: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53480" y="6732711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P.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Lorance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. (2012) Continental slope fisheries and conservation of vulnerable fish species and deep-water benthic communities:  Implications for management (World Fisheries Conference,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Edimburgh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, Scotland, 7-11 May 2012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18108" y="1094904"/>
            <a:ext cx="1081137" cy="1284751"/>
            <a:chOff x="6342112" y="2801888"/>
            <a:chExt cx="3728050" cy="4430175"/>
          </a:xfrm>
        </p:grpSpPr>
        <p:pic>
          <p:nvPicPr>
            <p:cNvPr id="9" name="Image 8" descr="MAP_Casestudies.emf"/>
            <p:cNvPicPr>
              <a:picLocks noChangeAspect="1"/>
            </p:cNvPicPr>
            <p:nvPr/>
          </p:nvPicPr>
          <p:blipFill>
            <a:blip r:embed="rId2" cstate="print"/>
            <a:srcRect l="19420" t="6036" r="6696" b="6036"/>
            <a:stretch>
              <a:fillRect/>
            </a:stretch>
          </p:blipFill>
          <p:spPr>
            <a:xfrm>
              <a:off x="6342112" y="2801888"/>
              <a:ext cx="3728050" cy="4430175"/>
            </a:xfrm>
            <a:prstGeom prst="rect">
              <a:avLst/>
            </a:prstGeom>
          </p:spPr>
        </p:pic>
        <p:sp>
          <p:nvSpPr>
            <p:cNvPr id="12" name="Ellipse 11"/>
            <p:cNvSpPr/>
            <p:nvPr/>
          </p:nvSpPr>
          <p:spPr>
            <a:xfrm>
              <a:off x="7549882" y="4890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13520" y="209600"/>
            <a:ext cx="8623300" cy="792088"/>
          </a:xfrm>
        </p:spPr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of DEEPFISHMAN </a:t>
            </a:r>
            <a:r>
              <a:rPr lang="fr-FR" dirty="0" err="1" smtClean="0"/>
              <a:t>assessment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49424" y="1217976"/>
          <a:ext cx="10369152" cy="5627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466"/>
                <a:gridCol w="2905366"/>
                <a:gridCol w="2880320"/>
              </a:tblGrid>
              <a:tr h="352537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Method</a:t>
                      </a:r>
                      <a:endParaRPr lang="fr-FR" dirty="0"/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Application test</a:t>
                      </a:r>
                      <a:endParaRPr lang="fr-FR" dirty="0"/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Stock </a:t>
                      </a:r>
                      <a:r>
                        <a:rPr lang="fr-FR" dirty="0" err="1" smtClean="0"/>
                        <a:t>assessment</a:t>
                      </a:r>
                      <a:endParaRPr lang="fr-FR" dirty="0"/>
                    </a:p>
                  </a:txBody>
                  <a:tcPr>
                    <a:solidFill>
                      <a:srgbClr val="0099CC"/>
                    </a:solidFill>
                  </a:tcPr>
                </a:tc>
              </a:tr>
              <a:tr h="550538">
                <a:tc>
                  <a:txBody>
                    <a:bodyPr/>
                    <a:lstStyle/>
                    <a:p>
                      <a:pPr marL="0" marR="0" lvl="0" indent="0" algn="l" defTabSz="1044575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Multi-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class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curves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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Blue </a:t>
                      </a: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ling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Roundnose</a:t>
                      </a:r>
                      <a:r>
                        <a:rPr lang="fr-FR" sz="1600" baseline="0" dirty="0" smtClean="0">
                          <a:solidFill>
                            <a:schemeClr val="bg1"/>
                          </a:solidFill>
                        </a:rPr>
                        <a:t> grenadier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BLI West of B.I.</a:t>
                      </a:r>
                      <a:r>
                        <a:rPr lang="fr-FR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(WGDEEP</a:t>
                      </a:r>
                      <a:r>
                        <a:rPr lang="fr-FR" sz="1200" baseline="0" dirty="0" smtClean="0">
                          <a:solidFill>
                            <a:schemeClr val="bg1"/>
                          </a:solidFill>
                        </a:rPr>
                        <a:t> 2012)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50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State-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life-stage model                         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Black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scabbardfish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sea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sharks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BSF 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(WGDEEP 2012)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20216">
                <a:tc>
                  <a:txBody>
                    <a:bodyPr/>
                    <a:lstStyle/>
                    <a:p>
                      <a:pPr marL="0" inden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Reconstructed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time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recruitment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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Beaked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redfish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RED 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(WKRED 2012; AFWG 2012)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31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discards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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Bayesian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production model                           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Roundnose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grenadier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RNG West of B.I. 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(WGDEEP)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42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 of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BLI, RNG, BSF, SBR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96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GADGET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toolbox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Icelandic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blue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ling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BLI </a:t>
                      </a: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Iceland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(WGDEEP 2012)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96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Seasonal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abundance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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Greater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forkbear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53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Productivity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susceptibility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(PSA)      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Orange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roughy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48082">
                <a:tc>
                  <a:txBody>
                    <a:bodyPr/>
                    <a:lstStyle/>
                    <a:p>
                      <a:pPr marL="392113" marR="0" lvl="0" indent="-392113" algn="l" defTabSz="1044575" rtl="0" eaLnBrk="0" fontAlgn="base" latinLnBrk="0" hangingPunc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Standardizing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CPUEs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GAMs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fr-FR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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BLI, BSF, RNG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W. of B.I. 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(WGDEEP)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53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Likelihood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identifying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joint time trends in multiple time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Blue </a:t>
                      </a: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ling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, B. </a:t>
                      </a: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scabbardfish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, R. grenadier </a:t>
                      </a: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sharks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53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Spatial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density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modelling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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Blue </a:t>
                      </a: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ling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53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size-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based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r>
                        <a:rPr kumimoji="0" lang="fr-FR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fr-FR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</a:t>
                      </a:r>
                      <a:endParaRPr kumimoji="0" lang="fr-FR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Deep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sea</a:t>
                      </a:r>
                      <a:r>
                        <a:rPr lang="fr-FR" sz="1600" baseline="0" dirty="0" smtClean="0">
                          <a:solidFill>
                            <a:schemeClr val="bg1"/>
                          </a:solidFill>
                        </a:rPr>
                        <a:t> W of B.I.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4600" y="677863"/>
            <a:ext cx="8623300" cy="1187921"/>
          </a:xfrm>
        </p:spPr>
        <p:txBody>
          <a:bodyPr/>
          <a:lstStyle/>
          <a:p>
            <a:r>
              <a:rPr lang="fr-FR" dirty="0" smtClean="0"/>
              <a:t>Conclusion of </a:t>
            </a:r>
            <a:r>
              <a:rPr lang="fr-FR" dirty="0" err="1" smtClean="0"/>
              <a:t>assessment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Lunchtime conference, 26 October 2012, Brussels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43112" y="1793776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</a:rPr>
              <a:t> Deep-water stocks are not all data-poor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</a:rPr>
              <a:t> Several methods were developed or adapted for DEEPFISHMAN case studies: already used for ICES advice for 5 stocks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</a:rPr>
              <a:t> DEEPFISHMAN assessment methods provide estimates of fishing mortality and absolute biomass for 4 stocks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</a:rPr>
              <a:t> Spatial analysis complement stock assessment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</a:rPr>
              <a:t>  Survey data are not required by all assessment methods</a:t>
            </a:r>
            <a:endParaRPr lang="en-GB" sz="20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>
          <a:xfrm>
            <a:off x="49213" y="7321053"/>
            <a:ext cx="8956675" cy="2333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Lunchtime conference, 26 October 2012, Brussels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98414" y="-294456"/>
            <a:ext cx="7471172" cy="1270000"/>
          </a:xfrm>
        </p:spPr>
        <p:txBody>
          <a:bodyPr/>
          <a:lstStyle/>
          <a:p>
            <a:r>
              <a:rPr lang="fr-FR" dirty="0" smtClean="0"/>
              <a:t>DEEPFISHMAN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34470" y="1097503"/>
            <a:ext cx="4847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+mn-lt"/>
              </a:rPr>
              <a:t>13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partners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from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9 countries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3 millions Euros EC contribution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+mn-lt"/>
              </a:rPr>
              <a:t> April 2009 -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September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2012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44261" y="2497301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99"/>
                </a:solidFill>
                <a:latin typeface="+mj-lt"/>
              </a:rPr>
              <a:t>Case </a:t>
            </a:r>
            <a:r>
              <a:rPr lang="fr-FR" dirty="0" err="1" smtClean="0">
                <a:solidFill>
                  <a:srgbClr val="FFFF99"/>
                </a:solidFill>
                <a:latin typeface="+mj-lt"/>
              </a:rPr>
              <a:t>studies</a:t>
            </a:r>
            <a:endParaRPr lang="fr-FR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1229544" y="2929349"/>
            <a:ext cx="504056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Black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scabbardfish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(West Portugal)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fr-FR" sz="2000" dirty="0" err="1">
                <a:solidFill>
                  <a:schemeClr val="bg1"/>
                </a:solidFill>
                <a:latin typeface="+mn-lt"/>
              </a:rPr>
              <a:t>Redfish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Iceland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&amp;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Norwegian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Sea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)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Greenland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h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alibut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fr-FR" sz="2000" u="sng" dirty="0" smtClean="0">
                <a:solidFill>
                  <a:schemeClr val="bg1"/>
                </a:solidFill>
                <a:latin typeface="+mn-lt"/>
              </a:rPr>
              <a:t>NAFO area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Orange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roughy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fr-FR" sz="2000" u="sng" dirty="0" err="1" smtClean="0">
                <a:solidFill>
                  <a:schemeClr val="bg1"/>
                </a:solidFill>
                <a:latin typeface="+mn-lt"/>
              </a:rPr>
              <a:t>Namibia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&amp; Ireland)</a:t>
            </a:r>
          </a:p>
          <a:p>
            <a:pPr>
              <a:spcBef>
                <a:spcPts val="600"/>
              </a:spcBef>
            </a:pP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Blue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ling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(West of BI)</a:t>
            </a:r>
          </a:p>
          <a:p>
            <a:pPr>
              <a:spcBef>
                <a:spcPts val="600"/>
              </a:spcBef>
            </a:pP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Blackspot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sea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bream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(Gibraltar,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Bay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of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Biscay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Ionian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Sea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>
              <a:spcBef>
                <a:spcPts val="600"/>
              </a:spcBef>
            </a:pPr>
            <a:endParaRPr lang="fr-FR" sz="20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Mixed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species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trawl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fishery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(West of BI)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6342112" y="2369840"/>
            <a:ext cx="3728050" cy="4464496"/>
            <a:chOff x="6342112" y="2801888"/>
            <a:chExt cx="3728050" cy="4464496"/>
          </a:xfrm>
        </p:grpSpPr>
        <p:pic>
          <p:nvPicPr>
            <p:cNvPr id="9" name="Image 8" descr="MAP_Casestudies.emf"/>
            <p:cNvPicPr>
              <a:picLocks noChangeAspect="1"/>
            </p:cNvPicPr>
            <p:nvPr/>
          </p:nvPicPr>
          <p:blipFill>
            <a:blip r:embed="rId2" cstate="print"/>
            <a:srcRect l="19420" t="6036" r="6696" b="6036"/>
            <a:stretch>
              <a:fillRect/>
            </a:stretch>
          </p:blipFill>
          <p:spPr>
            <a:xfrm>
              <a:off x="6342112" y="2801888"/>
              <a:ext cx="3728050" cy="4430175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7134200" y="4314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9206066" y="33059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549882" y="4890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477874" y="532216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053938" y="61142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7981930" y="705036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9422090" y="69063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3520" y="-150440"/>
            <a:ext cx="8623300" cy="1270000"/>
          </a:xfrm>
        </p:spPr>
        <p:txBody>
          <a:bodyPr/>
          <a:lstStyle/>
          <a:p>
            <a:r>
              <a:rPr lang="fr-FR" dirty="0" err="1" smtClean="0"/>
              <a:t>Towards</a:t>
            </a:r>
            <a:r>
              <a:rPr lang="fr-FR" dirty="0" smtClean="0"/>
              <a:t> an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multi-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sustainability</a:t>
            </a:r>
            <a:r>
              <a:rPr lang="fr-FR" dirty="0" smtClean="0"/>
              <a:t> </a:t>
            </a:r>
            <a:r>
              <a:rPr lang="fr-FR" dirty="0" err="1" smtClean="0"/>
              <a:t>indicators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Lunchtime conference, 26 October 2012, Brussels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61593" y="5827965"/>
            <a:ext cx="4536503" cy="646331"/>
          </a:xfrm>
          <a:prstGeom prst="rect">
            <a:avLst/>
          </a:prstGeom>
          <a:solidFill>
            <a:srgbClr val="1D1D75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+mj-lt"/>
              </a:rPr>
              <a:t>Blanchard, J.L.,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Trenkel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, V.M., Scott, F.,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Lorance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, P., (in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prep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.)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Assessing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the impacts of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fisheries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on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deep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sea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target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and non-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target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species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: insights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from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a trait-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based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multi-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species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model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667358" y="1760580"/>
            <a:ext cx="4499570" cy="4099153"/>
            <a:chOff x="739831" y="1758839"/>
            <a:chExt cx="4499570" cy="4099153"/>
          </a:xfrm>
        </p:grpSpPr>
        <p:pic>
          <p:nvPicPr>
            <p:cNvPr id="4" name="Picture 8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  </a:ext>
              </a:extLst>
            </a:blip>
            <a:srcRect l="5062" t="12938" r="13500" b="6188"/>
            <a:stretch>
              <a:fillRect/>
            </a:stretch>
          </p:blipFill>
          <p:spPr>
            <a:xfrm>
              <a:off x="739831" y="1758839"/>
              <a:ext cx="4499570" cy="409915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ZoneTexte 7"/>
            <p:cNvSpPr txBox="1"/>
            <p:nvPr/>
          </p:nvSpPr>
          <p:spPr>
            <a:xfrm>
              <a:off x="3633043" y="5169644"/>
              <a:ext cx="15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Targeted fishing</a:t>
              </a:r>
              <a:endParaRPr lang="fr-FR" sz="1400" b="1" dirty="0">
                <a:latin typeface="+mj-lt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579631" y="3970908"/>
              <a:ext cx="1614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Balanced fishing</a:t>
              </a:r>
              <a:endParaRPr lang="fr-FR" sz="1400" b="1" dirty="0">
                <a:latin typeface="+mj-lt"/>
              </a:endParaRPr>
            </a:p>
          </p:txBody>
        </p:sp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  </a:ext>
              </a:extLst>
            </a:blip>
            <a:srcRect l="40500" t="29250" r="29250" b="66375"/>
            <a:stretch>
              <a:fillRect/>
            </a:stretch>
          </p:blipFill>
          <p:spPr>
            <a:xfrm>
              <a:off x="2657155" y="2471706"/>
              <a:ext cx="2516841" cy="36409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ZoneTexte 5"/>
            <p:cNvSpPr txBox="1"/>
            <p:nvPr/>
          </p:nvSpPr>
          <p:spPr>
            <a:xfrm>
              <a:off x="3946719" y="2760935"/>
              <a:ext cx="1247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Even fishing</a:t>
              </a:r>
              <a:endParaRPr lang="fr-FR" sz="1400" b="1" dirty="0">
                <a:latin typeface="+mj-lt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648892" y="1217712"/>
            <a:ext cx="45365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latin typeface="+mj-lt"/>
              </a:rPr>
              <a:t>Community</a:t>
            </a:r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 err="1" smtClean="0">
                <a:latin typeface="+mj-lt"/>
              </a:rPr>
              <a:t>indicators</a:t>
            </a:r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 err="1" smtClean="0">
                <a:latin typeface="+mj-lt"/>
              </a:rPr>
              <a:t>under</a:t>
            </a:r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 err="1" smtClean="0">
                <a:latin typeface="+mj-lt"/>
              </a:rPr>
              <a:t>different</a:t>
            </a:r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 err="1" smtClean="0">
                <a:latin typeface="+mj-lt"/>
              </a:rPr>
              <a:t>fishing</a:t>
            </a:r>
            <a:r>
              <a:rPr lang="fr-FR" sz="1600" b="1" dirty="0" smtClean="0">
                <a:latin typeface="+mj-lt"/>
              </a:rPr>
              <a:t> scenarios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 r="2135"/>
          <a:stretch>
            <a:fillRect/>
          </a:stretch>
        </p:blipFill>
        <p:spPr bwMode="auto">
          <a:xfrm>
            <a:off x="6396561" y="2266853"/>
            <a:ext cx="4016767" cy="30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25"/>
          <p:cNvSpPr txBox="1"/>
          <p:nvPr/>
        </p:nvSpPr>
        <p:spPr>
          <a:xfrm>
            <a:off x="6342112" y="1735703"/>
            <a:ext cx="403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latin typeface="+mn-lt"/>
              </a:rPr>
              <a:t>Large fish Indicators from Irish</a:t>
            </a:r>
            <a:r>
              <a:rPr lang="en-IE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IBTS</a:t>
            </a:r>
            <a:r>
              <a:rPr lang="en-IE" sz="1400" b="1" dirty="0" smtClean="0">
                <a:latin typeface="+mn-lt"/>
              </a:rPr>
              <a:t> and </a:t>
            </a:r>
            <a:r>
              <a:rPr lang="en-IE" sz="1400" b="1" dirty="0" smtClean="0">
                <a:solidFill>
                  <a:srgbClr val="FFC000"/>
                </a:solidFill>
                <a:latin typeface="+mn-lt"/>
              </a:rPr>
              <a:t>Deepwater</a:t>
            </a:r>
            <a:r>
              <a:rPr lang="en-IE" sz="1400" b="1" dirty="0" smtClean="0">
                <a:latin typeface="+mn-lt"/>
              </a:rPr>
              <a:t> surveys: increase with depth </a:t>
            </a:r>
            <a:endParaRPr lang="en-IE" sz="1400" b="1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14320" y="36193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+mn-lt"/>
              </a:rPr>
              <a:t>DCF large </a:t>
            </a:r>
            <a:r>
              <a:rPr lang="fr-FR" sz="1400" b="1" dirty="0" err="1" smtClean="0">
                <a:latin typeface="+mn-lt"/>
              </a:rPr>
              <a:t>fish</a:t>
            </a:r>
            <a:r>
              <a:rPr lang="fr-FR" sz="1400" b="1" dirty="0" smtClean="0">
                <a:latin typeface="+mn-lt"/>
              </a:rPr>
              <a:t> </a:t>
            </a:r>
            <a:r>
              <a:rPr lang="fr-FR" sz="1400" b="1" dirty="0" err="1" smtClean="0">
                <a:latin typeface="+mn-lt"/>
              </a:rPr>
              <a:t>indicator</a:t>
            </a:r>
            <a:endParaRPr lang="fr-FR" sz="1400" b="1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14120" y="528325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Dransfeld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,L., </a:t>
            </a:r>
            <a:r>
              <a:rPr lang="fr-FR" sz="1200" i="1" dirty="0" smtClean="0">
                <a:solidFill>
                  <a:schemeClr val="bg1"/>
                </a:solidFill>
                <a:latin typeface="+mj-lt"/>
              </a:rPr>
              <a:t>et al.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(in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prep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.)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Adapting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ecosystem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indicators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to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evaluate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good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environmental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status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to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deepwater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fish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communities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. (DEEPFISHMAN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Special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Issue)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e 17"/>
          <p:cNvGrpSpPr>
            <a:grpSpLocks noChangeAspect="1"/>
          </p:cNvGrpSpPr>
          <p:nvPr/>
        </p:nvGrpSpPr>
        <p:grpSpPr>
          <a:xfrm>
            <a:off x="90116" y="1145704"/>
            <a:ext cx="1081137" cy="1284751"/>
            <a:chOff x="6342112" y="2801888"/>
            <a:chExt cx="3728050" cy="4430175"/>
          </a:xfrm>
        </p:grpSpPr>
        <p:pic>
          <p:nvPicPr>
            <p:cNvPr id="19" name="Image 18" descr="MAP_Casestudies.emf"/>
            <p:cNvPicPr>
              <a:picLocks noChangeAspect="1"/>
            </p:cNvPicPr>
            <p:nvPr/>
          </p:nvPicPr>
          <p:blipFill>
            <a:blip r:embed="rId4" cstate="print"/>
            <a:srcRect l="19420" t="6036" r="6696" b="6036"/>
            <a:stretch>
              <a:fillRect/>
            </a:stretch>
          </p:blipFill>
          <p:spPr>
            <a:xfrm>
              <a:off x="6342112" y="2801888"/>
              <a:ext cx="3728050" cy="4430175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>
              <a:off x="7549882" y="4890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7477874" y="532216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fr-FR" dirty="0" err="1" smtClean="0"/>
              <a:t>Lunchtime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, 26 </a:t>
            </a:r>
            <a:r>
              <a:rPr lang="fr-FR" dirty="0" err="1" smtClean="0"/>
              <a:t>October</a:t>
            </a:r>
            <a:r>
              <a:rPr lang="fr-FR" dirty="0" smtClean="0"/>
              <a:t> 2012, Brussels</a:t>
            </a:r>
            <a:endParaRPr lang="fr-FR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9424" y="3153217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libri" pitchFamily="34" charset="0"/>
              </a:rPr>
              <a:t>Deepwater </a:t>
            </a:r>
            <a:r>
              <a:rPr lang="en-GB" sz="1600" b="1" dirty="0" smtClean="0">
                <a:solidFill>
                  <a:schemeClr val="bg1"/>
                </a:solidFill>
                <a:latin typeface="Calibri" pitchFamily="34" charset="0"/>
              </a:rPr>
              <a:t>redfish</a:t>
            </a:r>
            <a:endParaRPr lang="en-GB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49424" y="4925769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libri" pitchFamily="34" charset="0"/>
              </a:rPr>
              <a:t>Thorny </a:t>
            </a:r>
            <a:r>
              <a:rPr lang="en-GB" sz="1600" b="1" dirty="0" smtClean="0">
                <a:solidFill>
                  <a:schemeClr val="bg1"/>
                </a:solidFill>
                <a:latin typeface="Calibri" pitchFamily="34" charset="0"/>
              </a:rPr>
              <a:t>skate</a:t>
            </a:r>
            <a:endParaRPr lang="en-GB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6" descr="http://upload.wikimedia.org/wikipedia/commons/thumb/5/57/Sebastes_ruberrimus_1.jpg/300px-Sebastes_ruberrimus_1.jpg"/>
          <p:cNvPicPr>
            <a:picLocks noChangeAspect="1" noChangeArrowheads="1"/>
          </p:cNvPicPr>
          <p:nvPr/>
        </p:nvPicPr>
        <p:blipFill>
          <a:blip r:embed="rId2" cstate="print"/>
          <a:srcRect l="7698" t="10352" r="7408" b="9877"/>
          <a:stretch>
            <a:fillRect/>
          </a:stretch>
        </p:blipFill>
        <p:spPr bwMode="auto">
          <a:xfrm>
            <a:off x="148283" y="2267566"/>
            <a:ext cx="1380040" cy="97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5637" r="2234"/>
          <a:stretch>
            <a:fillRect/>
          </a:stretch>
        </p:blipFill>
        <p:spPr bwMode="auto">
          <a:xfrm>
            <a:off x="1445568" y="1829425"/>
            <a:ext cx="5222869" cy="358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728471" y="3436080"/>
            <a:ext cx="936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b="1" dirty="0" smtClean="0">
                <a:latin typeface="Calibri" pitchFamily="34" charset="0"/>
              </a:rPr>
              <a:t>Depth</a:t>
            </a:r>
            <a:endParaRPr lang="en-GB" sz="1800" b="1" dirty="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006269" y="3442461"/>
            <a:ext cx="712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 err="1">
                <a:latin typeface="Calibri" pitchFamily="34" charset="0"/>
              </a:rPr>
              <a:t>Chla</a:t>
            </a:r>
            <a:endParaRPr lang="en-GB" sz="1800" b="1" dirty="0">
              <a:latin typeface="Calibri" pitchFamily="34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923229" y="3436080"/>
            <a:ext cx="767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>
                <a:latin typeface="Calibri" pitchFamily="34" charset="0"/>
              </a:rPr>
              <a:t>Temp.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860816" y="3436080"/>
            <a:ext cx="1205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>
                <a:latin typeface="Calibri" pitchFamily="34" charset="0"/>
              </a:rPr>
              <a:t>Current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811512" y="3436080"/>
            <a:ext cx="1205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>
                <a:latin typeface="Calibri" pitchFamily="34" charset="0"/>
              </a:rPr>
              <a:t>Slope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37456" y="137592"/>
            <a:ext cx="9199364" cy="127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44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Towards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ecosystem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approach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understanding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environmental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30144" y="5787315"/>
            <a:ext cx="3981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  <a:latin typeface="+mj-lt"/>
              </a:rPr>
              <a:t>Tsagarakis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K</a:t>
            </a:r>
            <a:r>
              <a:rPr lang="fr-FR" sz="1200" i="1" dirty="0" smtClean="0">
                <a:solidFill>
                  <a:schemeClr val="bg1"/>
                </a:solidFill>
                <a:latin typeface="+mj-lt"/>
              </a:rPr>
              <a:t>.et  al.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submitted). Biodiversity, community and population indicators of the Ionian Sea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demersal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assemblages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(Eastern Mediterranean): relation to environmental, spatial, temporal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and fisheries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factors and management implications, (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ICES journal of Marine Science)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7522" y="5395917"/>
            <a:ext cx="609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Roberts</a:t>
            </a:r>
            <a:r>
              <a:rPr lang="en-US" sz="1200" i="1" dirty="0" smtClean="0">
                <a:solidFill>
                  <a:schemeClr val="bg1"/>
                </a:solidFill>
                <a:latin typeface="+mn-lt"/>
              </a:rPr>
              <a:t>, J. et al.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(in prep.) Fish diversity and environment: how do deep-water fish communities respond to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</a:rPr>
              <a:t>abiotic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gradients and are predictive models of species diversity useful for management? (DEEPFISHMAN Special Issue)</a:t>
            </a:r>
            <a:endParaRPr lang="fr-F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5841" name="Picture 1" descr="Total_100dpi"/>
          <p:cNvPicPr>
            <a:picLocks noChangeAspect="1" noChangeArrowheads="1"/>
          </p:cNvPicPr>
          <p:nvPr/>
        </p:nvPicPr>
        <p:blipFill>
          <a:blip r:embed="rId4" cstate="print"/>
          <a:srcRect b="44943"/>
          <a:stretch>
            <a:fillRect/>
          </a:stretch>
        </p:blipFill>
        <p:spPr bwMode="auto">
          <a:xfrm>
            <a:off x="6724160" y="1217712"/>
            <a:ext cx="3876782" cy="457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www.marinbi.com/r-radi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5" y="3845652"/>
            <a:ext cx="1594485" cy="10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e 16"/>
          <p:cNvGrpSpPr>
            <a:grpSpLocks noChangeAspect="1"/>
          </p:cNvGrpSpPr>
          <p:nvPr/>
        </p:nvGrpSpPr>
        <p:grpSpPr>
          <a:xfrm>
            <a:off x="148407" y="1093597"/>
            <a:ext cx="1081137" cy="1284751"/>
            <a:chOff x="6342112" y="2801888"/>
            <a:chExt cx="3728050" cy="4430175"/>
          </a:xfrm>
        </p:grpSpPr>
        <p:pic>
          <p:nvPicPr>
            <p:cNvPr id="18" name="Image 17" descr="MAP_Casestudies.emf"/>
            <p:cNvPicPr>
              <a:picLocks noChangeAspect="1"/>
            </p:cNvPicPr>
            <p:nvPr/>
          </p:nvPicPr>
          <p:blipFill>
            <a:blip r:embed="rId6" cstate="print"/>
            <a:srcRect l="19420" t="6036" r="6696" b="6036"/>
            <a:stretch>
              <a:fillRect/>
            </a:stretch>
          </p:blipFill>
          <p:spPr>
            <a:xfrm>
              <a:off x="6342112" y="2801888"/>
              <a:ext cx="3728050" cy="4430175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>
              <a:off x="7134200" y="431405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9422090" y="69063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056" descr="C:\aa_deepfishman\aa_deepfishman\pour2009_2011\wps_CSs\WP8\stakeholders\Lisbon_04_12_2009\photo\SKmeeting041209 004.jpg"/>
          <p:cNvPicPr>
            <a:picLocks noChangeAspect="1" noChangeArrowheads="1"/>
          </p:cNvPicPr>
          <p:nvPr/>
        </p:nvPicPr>
        <p:blipFill>
          <a:blip r:embed="rId2" cstate="print"/>
          <a:srcRect t="11024"/>
          <a:stretch>
            <a:fillRect/>
          </a:stretch>
        </p:blipFill>
        <p:spPr bwMode="auto">
          <a:xfrm>
            <a:off x="441331" y="2128415"/>
            <a:ext cx="2224029" cy="148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14400" y="137592"/>
            <a:ext cx="8623300" cy="936104"/>
          </a:xfrm>
        </p:spPr>
        <p:txBody>
          <a:bodyPr/>
          <a:lstStyle/>
          <a:p>
            <a:pPr eaLnBrk="1" hangingPunct="1"/>
            <a:r>
              <a:rPr lang="fr-FR" sz="2800" dirty="0" err="1" smtClean="0">
                <a:solidFill>
                  <a:srgbClr val="FFFF99"/>
                </a:solidFill>
              </a:rPr>
              <a:t>Stakeholder</a:t>
            </a:r>
            <a:r>
              <a:rPr lang="fr-FR" sz="2800" dirty="0" smtClean="0">
                <a:solidFill>
                  <a:srgbClr val="FFFF99"/>
                </a:solidFill>
              </a:rPr>
              <a:t> </a:t>
            </a:r>
            <a:r>
              <a:rPr lang="fr-FR" sz="2800" dirty="0" err="1" smtClean="0">
                <a:solidFill>
                  <a:srgbClr val="FFFF99"/>
                </a:solidFill>
              </a:rPr>
              <a:t>process</a:t>
            </a:r>
            <a:r>
              <a:rPr lang="fr-FR" sz="2800" dirty="0" smtClean="0">
                <a:solidFill>
                  <a:srgbClr val="FFFF99"/>
                </a:solidFill>
              </a:rPr>
              <a:t> in DEEPFISHMAN</a:t>
            </a:r>
          </a:p>
        </p:txBody>
      </p:sp>
      <p:sp>
        <p:nvSpPr>
          <p:cNvPr id="24581" name="Text Box 2054"/>
          <p:cNvSpPr txBox="1">
            <a:spLocks noChangeArrowheads="1"/>
          </p:cNvSpPr>
          <p:nvPr/>
        </p:nvSpPr>
        <p:spPr bwMode="auto">
          <a:xfrm>
            <a:off x="653480" y="3810000"/>
            <a:ext cx="943304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Arial" charset="0"/>
              </a:rPr>
              <a:t>Workshop in Brussels, 29-30 June 2009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Arial" charset="0"/>
              </a:rPr>
              <a:t>DEEPFISHMAN </a:t>
            </a:r>
            <a:r>
              <a:rPr lang="en-GB" sz="1800" dirty="0" smtClean="0">
                <a:solidFill>
                  <a:schemeClr val="bg1"/>
                </a:solidFill>
                <a:latin typeface="Arial" charset="0"/>
              </a:rPr>
              <a:t>stakeholder </a:t>
            </a:r>
            <a:r>
              <a:rPr lang="en-GB" sz="1800" dirty="0">
                <a:solidFill>
                  <a:schemeClr val="bg1"/>
                </a:solidFill>
                <a:latin typeface="Arial" charset="0"/>
              </a:rPr>
              <a:t>identification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 SWOT analysis of existing management measures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charset="0"/>
              </a:rPr>
              <a:t> Workshop in Lisbon, 4 December 2009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Arial" charset="0"/>
              </a:rPr>
              <a:t>Cognitive maps of </a:t>
            </a:r>
            <a:r>
              <a:rPr lang="en-GB" sz="1800" dirty="0" smtClean="0">
                <a:solidFill>
                  <a:schemeClr val="bg1"/>
                </a:solidFill>
                <a:latin typeface="Arial" charset="0"/>
              </a:rPr>
              <a:t>case </a:t>
            </a:r>
            <a:r>
              <a:rPr lang="en-GB" sz="1800" dirty="0">
                <a:solidFill>
                  <a:schemeClr val="bg1"/>
                </a:solidFill>
                <a:latin typeface="Arial" charset="0"/>
              </a:rPr>
              <a:t>study fisheries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charset="0"/>
              </a:rPr>
              <a:t> Workshop in 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Lisbon, </a:t>
            </a:r>
            <a:r>
              <a:rPr lang="en-GB" sz="2000" dirty="0">
                <a:solidFill>
                  <a:schemeClr val="bg1"/>
                </a:solidFill>
                <a:latin typeface="Arial" charset="0"/>
              </a:rPr>
              <a:t>4 July 2011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GB" sz="1800" dirty="0" smtClean="0">
                <a:solidFill>
                  <a:schemeClr val="bg1"/>
                </a:solidFill>
                <a:latin typeface="Arial" charset="0"/>
              </a:rPr>
              <a:t>takeholder </a:t>
            </a:r>
            <a:r>
              <a:rPr lang="en-GB" sz="1800" dirty="0">
                <a:solidFill>
                  <a:schemeClr val="bg1"/>
                </a:solidFill>
                <a:latin typeface="Arial" charset="0"/>
              </a:rPr>
              <a:t>contribution to model development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charset="0"/>
              </a:rPr>
              <a:t> Questionnaires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charset="0"/>
              </a:rPr>
              <a:t> Haul-by-haul catch and effort data provided by stakeholders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charset="0"/>
              </a:rPr>
              <a:t> Final workshop, 31 August 2012, NUIG, Galway, 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Ireland (with </a:t>
            </a:r>
            <a:r>
              <a:rPr lang="en-GB" sz="2000" dirty="0" err="1" smtClean="0">
                <a:solidFill>
                  <a:schemeClr val="bg1"/>
                </a:solidFill>
                <a:latin typeface="Arial" charset="0"/>
              </a:rPr>
              <a:t>CoralFISH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 Presentation of the management and monitoring framework to stakeholders</a:t>
            </a:r>
            <a:endParaRPr lang="fr-FR" sz="2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  <p:pic>
        <p:nvPicPr>
          <p:cNvPr id="7" name="Image 6" descr="DF_CF_Stakeholders1.jpg"/>
          <p:cNvPicPr>
            <a:picLocks noChangeAspect="1"/>
          </p:cNvPicPr>
          <p:nvPr/>
        </p:nvPicPr>
        <p:blipFill>
          <a:blip r:embed="rId3" cstate="print"/>
          <a:srcRect b="8041"/>
          <a:stretch>
            <a:fillRect/>
          </a:stretch>
        </p:blipFill>
        <p:spPr>
          <a:xfrm>
            <a:off x="3281538" y="929680"/>
            <a:ext cx="4176464" cy="2880439"/>
          </a:xfrm>
          <a:prstGeom prst="rect">
            <a:avLst/>
          </a:prstGeom>
        </p:spPr>
      </p:pic>
      <p:pic>
        <p:nvPicPr>
          <p:cNvPr id="8" name="Image 7" descr="Stakeholder_WK_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179" y="2128415"/>
            <a:ext cx="2228373" cy="14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51820" y="1606104"/>
            <a:ext cx="4934644" cy="102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498" tIns="52249" rIns="104498" bIns="52249">
            <a:spAutoFit/>
          </a:bodyPr>
          <a:lstStyle/>
          <a:p>
            <a:pPr defTabSz="1044575"/>
            <a:r>
              <a:rPr lang="fr-FR" sz="2000" dirty="0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Calibri" pitchFamily="34" charset="0"/>
              </a:rPr>
              <a:t>A </a:t>
            </a:r>
            <a:r>
              <a:rPr lang="fr-FR" sz="2000" dirty="0" err="1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Calibri" pitchFamily="34" charset="0"/>
              </a:rPr>
              <a:t>review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Calibri" pitchFamily="34" charset="0"/>
              </a:rPr>
              <a:t>analysis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Calibri" pitchFamily="34" charset="0"/>
              </a:rPr>
              <a:t> in 20 </a:t>
            </a:r>
            <a:r>
              <a:rPr lang="fr-FR" sz="2000" dirty="0" err="1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Calibri" pitchFamily="34" charset="0"/>
              </a:rPr>
              <a:t>topics</a:t>
            </a:r>
            <a:endParaRPr lang="fr-FR" sz="2000" dirty="0" smtClean="0">
              <a:solidFill>
                <a:schemeClr val="bg1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defTabSz="1044575"/>
            <a:r>
              <a:rPr lang="fr-FR" sz="2000" dirty="0" err="1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Calibri" pitchFamily="34" charset="0"/>
              </a:rPr>
              <a:t>Some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Calibri" pitchFamily="34" charset="0"/>
              </a:rPr>
              <a:t> quantitative analyses</a:t>
            </a:r>
          </a:p>
          <a:p>
            <a:pPr defTabSz="1044575"/>
            <a:r>
              <a:rPr lang="fr-FR" sz="2000" dirty="0" err="1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Calibri" pitchFamily="34" charset="0"/>
              </a:rPr>
              <a:t>Stakeholder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Calibri" pitchFamily="34" charset="0"/>
              </a:rPr>
              <a:t> consultation</a:t>
            </a:r>
            <a:endParaRPr lang="fr-FR" sz="2000" dirty="0">
              <a:solidFill>
                <a:schemeClr val="bg1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00100" y="-6424"/>
            <a:ext cx="9067800" cy="508000"/>
          </a:xfrm>
        </p:spPr>
        <p:txBody>
          <a:bodyPr/>
          <a:lstStyle/>
          <a:p>
            <a:pPr eaLnBrk="1" hangingPunct="1"/>
            <a:r>
              <a:rPr lang="fr-FR" b="0" dirty="0" smtClean="0"/>
              <a:t>Management and monitoring </a:t>
            </a:r>
            <a:r>
              <a:rPr lang="fr-FR" b="0" dirty="0" err="1" smtClean="0"/>
              <a:t>framework</a:t>
            </a:r>
            <a:endParaRPr lang="fr-FR" b="0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8100" y="7321054"/>
            <a:ext cx="8956675" cy="233362"/>
          </a:xfrm>
        </p:spPr>
        <p:txBody>
          <a:bodyPr/>
          <a:lstStyle/>
          <a:p>
            <a:pPr algn="l">
              <a:defRPr/>
            </a:pPr>
            <a:r>
              <a:rPr lang="fr-FR" dirty="0" err="1" smtClean="0"/>
              <a:t>Lunchtime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, 26 </a:t>
            </a:r>
            <a:r>
              <a:rPr lang="fr-FR" dirty="0" err="1" smtClean="0"/>
              <a:t>October</a:t>
            </a:r>
            <a:r>
              <a:rPr lang="fr-FR" dirty="0" smtClean="0"/>
              <a:t> 2012, Brussels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53880" y="9336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FF66"/>
                </a:solidFill>
                <a:latin typeface="+mn-lt"/>
              </a:rPr>
              <a:t>Approach</a:t>
            </a:r>
            <a:endParaRPr lang="fr-FR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2681" y="4395232"/>
            <a:ext cx="94330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For licensing purposes the species listed in Annex I and II of 2347/2002 be combined, that </a:t>
            </a:r>
            <a:r>
              <a:rPr lang="en-GB" sz="20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Conger </a:t>
            </a:r>
            <a:r>
              <a:rPr lang="en-GB" sz="2000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conger</a:t>
            </a:r>
            <a:r>
              <a:rPr lang="en-GB" sz="20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GB" sz="2000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Lepidopus</a:t>
            </a:r>
            <a:r>
              <a:rPr lang="en-GB" sz="20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2000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caudatus</a:t>
            </a:r>
            <a:r>
              <a:rPr lang="en-GB" sz="20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and </a:t>
            </a:r>
            <a:r>
              <a:rPr lang="en-GB" sz="2000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Sebastes</a:t>
            </a:r>
            <a:r>
              <a:rPr lang="en-GB" sz="20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2000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viviparus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be deleted and Greenland halibut, tusk and beaked redfish be included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Harmonization of the NEAFC and EU lists of species</a:t>
            </a:r>
            <a:endParaRPr lang="fr-FR" sz="2000" dirty="0"/>
          </a:p>
        </p:txBody>
      </p:sp>
      <p:sp>
        <p:nvSpPr>
          <p:cNvPr id="9" name="Titre 2"/>
          <p:cNvSpPr txBox="1">
            <a:spLocks/>
          </p:cNvSpPr>
          <p:nvPr/>
        </p:nvSpPr>
        <p:spPr>
          <a:xfrm>
            <a:off x="1022350" y="3048000"/>
            <a:ext cx="8623300" cy="127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44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Selected topics of the monitoring and management framework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13520" y="-78432"/>
            <a:ext cx="8623300" cy="1270000"/>
          </a:xfrm>
        </p:spPr>
        <p:txBody>
          <a:bodyPr/>
          <a:lstStyle/>
          <a:p>
            <a:r>
              <a:rPr lang="en-GB" dirty="0" smtClean="0"/>
              <a:t>Selected topics of the monitoring and management framework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725488" y="1217712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The list of species managed by </a:t>
            </a:r>
            <a:r>
              <a:rPr lang="en-GB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TACs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may need to be expanded. However, for species landed in small quantities a concept of precautionary TAC is currently lacking</a:t>
            </a:r>
          </a:p>
          <a:p>
            <a:pPr defTabSz="1044575"/>
            <a:r>
              <a:rPr lang="en-GB" sz="1600" dirty="0" smtClean="0">
                <a:solidFill>
                  <a:schemeClr val="bg1"/>
                </a:solidFill>
                <a:latin typeface="+mj-lt"/>
                <a:cs typeface="Arial" charset="0"/>
              </a:rPr>
              <a:t>Some species that may be considered are:</a:t>
            </a:r>
          </a:p>
          <a:p>
            <a:pPr defTabSz="1044575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		Common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mora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GB" sz="1600" i="1" dirty="0" smtClean="0">
                <a:solidFill>
                  <a:schemeClr val="bg1"/>
                </a:solidFill>
                <a:latin typeface="+mj-lt"/>
              </a:rPr>
              <a:t>Mora 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moro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) ;</a:t>
            </a:r>
            <a:endParaRPr lang="fr-FR" sz="1600" dirty="0" smtClean="0">
              <a:solidFill>
                <a:schemeClr val="bg1"/>
              </a:solidFill>
              <a:latin typeface="+mj-lt"/>
            </a:endParaRPr>
          </a:p>
          <a:p>
            <a:pPr defTabSz="1044575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Rabbitfish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Chimaera</a:t>
            </a:r>
            <a:r>
              <a:rPr lang="en-GB" sz="16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monstrosa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Hydrolagus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spp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);</a:t>
            </a:r>
            <a:endParaRPr lang="fr-FR" sz="1600" dirty="0" smtClean="0">
              <a:solidFill>
                <a:schemeClr val="bg1"/>
              </a:solidFill>
              <a:latin typeface="+mj-lt"/>
            </a:endParaRPr>
          </a:p>
          <a:p>
            <a:pPr defTabSz="1044575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		Baird’s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smoothhead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Alepocephalus</a:t>
            </a:r>
            <a:r>
              <a:rPr lang="en-GB" sz="16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bairdii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);</a:t>
            </a:r>
          </a:p>
          <a:p>
            <a:pPr defTabSz="1044575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Wreckfish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Polyprion</a:t>
            </a:r>
            <a:r>
              <a:rPr lang="en-GB" sz="16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americanus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);</a:t>
            </a:r>
            <a:endParaRPr lang="fr-FR" sz="1600" dirty="0" smtClean="0">
              <a:solidFill>
                <a:schemeClr val="bg1"/>
              </a:solidFill>
              <a:latin typeface="+mj-lt"/>
            </a:endParaRPr>
          </a:p>
          <a:p>
            <a:pPr defTabSz="1044575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Bluemouth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Blackbelly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rosefish) (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Helicolenus</a:t>
            </a:r>
            <a:r>
              <a:rPr lang="en-GB" sz="16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dactylopterus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);</a:t>
            </a:r>
            <a:endParaRPr lang="fr-FR" sz="1600" dirty="0" smtClean="0">
              <a:solidFill>
                <a:schemeClr val="bg1"/>
              </a:solidFill>
              <a:latin typeface="+mj-lt"/>
            </a:endParaRPr>
          </a:p>
          <a:p>
            <a:pPr defTabSz="1044575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		Black (deep-water) cardinal fish (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Epigonus</a:t>
            </a:r>
            <a:r>
              <a:rPr lang="en-GB" sz="16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telescopus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);</a:t>
            </a:r>
            <a:endParaRPr lang="fr-FR" sz="1600" dirty="0" smtClean="0">
              <a:solidFill>
                <a:schemeClr val="bg1"/>
              </a:solidFill>
              <a:latin typeface="+mj-lt"/>
            </a:endParaRPr>
          </a:p>
          <a:p>
            <a:pPr defTabSz="1044575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		Deep-water red crab (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Chaceon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Geryon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) </a:t>
            </a:r>
            <a:r>
              <a:rPr lang="en-GB" sz="1600" i="1" dirty="0" err="1" smtClean="0">
                <a:solidFill>
                  <a:schemeClr val="bg1"/>
                </a:solidFill>
                <a:latin typeface="+mj-lt"/>
              </a:rPr>
              <a:t>affinis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  The periodicity of TAC revision could be expanded for some species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 		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orange </a:t>
            </a:r>
            <a:r>
              <a:rPr lang="en-US" sz="1600" dirty="0" err="1" smtClean="0">
                <a:solidFill>
                  <a:schemeClr val="bg1"/>
                </a:solidFill>
                <a:latin typeface="Arial" charset="0"/>
              </a:rPr>
              <a:t>roughy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: every 5 years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		deep-water sharks: every 5 years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		</a:t>
            </a:r>
            <a:r>
              <a:rPr lang="en-US" sz="1600" dirty="0" err="1" smtClean="0">
                <a:solidFill>
                  <a:schemeClr val="bg1"/>
                </a:solidFill>
                <a:latin typeface="Arial" charset="0"/>
              </a:rPr>
              <a:t>roundnose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 grenadier:  every 3 years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		beaked redfish: every 3 years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		all other deep water species: every 2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3520" y="-78432"/>
            <a:ext cx="8623300" cy="1270000"/>
          </a:xfrm>
        </p:spPr>
        <p:txBody>
          <a:bodyPr/>
          <a:lstStyle/>
          <a:p>
            <a:r>
              <a:rPr lang="en-GB" dirty="0" smtClean="0"/>
              <a:t>Selected topics of the monitoring and management framework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Lunchtime conference, 26 October 2012, Brussels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41512" y="1433736"/>
            <a:ext cx="90730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GB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Scientific surveys are useful for species not landed (e.g. sharks). 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he ICES proposals for fishery independent surveys for the NE Atlantic deep water stocks be adopted by the new DCF</a:t>
            </a:r>
          </a:p>
          <a:p>
            <a:pPr>
              <a:buFont typeface="Wingdings" pitchFamily="2" charset="2"/>
              <a:buChar char="Ø"/>
            </a:pPr>
            <a:endParaRPr lang="en-GB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In some fisheries haul-by-haul data were shown highly useful to produce abundance indices </a:t>
            </a:r>
          </a:p>
          <a:p>
            <a:pPr>
              <a:buFont typeface="Wingdings" pitchFamily="2" charset="2"/>
              <a:buChar char="Ø"/>
            </a:pPr>
            <a:endParaRPr lang="en-GB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For the need of fisheries and stocks assessment, deep-water fishing intensity to be estimated from VMS</a:t>
            </a:r>
            <a:endParaRPr lang="en-GB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en-GB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Appropriate VMS data should be made available</a:t>
            </a:r>
            <a:endParaRPr lang="en-GB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endParaRPr lang="en-GB" dirty="0" smtClean="0">
              <a:solidFill>
                <a:schemeClr val="bg1"/>
              </a:solidFill>
              <a:latin typeface="Arial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4600" y="-78432"/>
            <a:ext cx="8623300" cy="971897"/>
          </a:xfrm>
        </p:spPr>
        <p:txBody>
          <a:bodyPr/>
          <a:lstStyle/>
          <a:p>
            <a:r>
              <a:rPr lang="fr-FR" dirty="0" smtClean="0"/>
              <a:t>Publications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Lunchtime conference, 26 October 2012, Brussels</a:t>
            </a:r>
            <a:endParaRPr lang="fr-FR" dirty="0"/>
          </a:p>
        </p:txBody>
      </p:sp>
      <p:pic>
        <p:nvPicPr>
          <p:cNvPr id="5" name="Image 4" descr="A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4240" y="1989187"/>
            <a:ext cx="2808312" cy="3728814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0" y="1863353"/>
            <a:ext cx="7346932" cy="3708052"/>
            <a:chOff x="3317776" y="1577752"/>
            <a:chExt cx="7346932" cy="3708052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b="36814"/>
            <a:stretch>
              <a:fillRect/>
            </a:stretch>
          </p:blipFill>
          <p:spPr bwMode="auto">
            <a:xfrm>
              <a:off x="3317776" y="1577752"/>
              <a:ext cx="3894014" cy="8781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042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t="61356"/>
            <a:stretch>
              <a:fillRect/>
            </a:stretch>
          </p:blipFill>
          <p:spPr bwMode="auto">
            <a:xfrm>
              <a:off x="3317776" y="1964655"/>
              <a:ext cx="3894014" cy="537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9824" y="2225824"/>
              <a:ext cx="4124325" cy="714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3880" y="2441848"/>
              <a:ext cx="4324350" cy="1076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042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13920" y="2945904"/>
              <a:ext cx="4562475" cy="981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0423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89984" y="3178267"/>
              <a:ext cx="3571900" cy="12634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38056" y="3621830"/>
              <a:ext cx="3312368" cy="14123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042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98096" y="3954016"/>
              <a:ext cx="4466612" cy="1331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4" name="ZoneTexte 3"/>
          <p:cNvSpPr txBox="1"/>
          <p:nvPr/>
        </p:nvSpPr>
        <p:spPr>
          <a:xfrm>
            <a:off x="149424" y="1121683"/>
            <a:ext cx="10376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+mj-lt"/>
              </a:rPr>
              <a:t>8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published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papers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         4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papers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under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revison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/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submitted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Special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 issue in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preparation</a:t>
            </a:r>
            <a:endParaRPr lang="fr-FR" sz="2000" dirty="0" smtClean="0">
              <a:solidFill>
                <a:schemeClr val="bg1"/>
              </a:solidFill>
              <a:latin typeface="+mj-lt"/>
            </a:endParaRPr>
          </a:p>
          <a:p>
            <a:endParaRPr lang="fr-FR" sz="2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17776" y="4853905"/>
            <a:ext cx="47815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345" y="3954016"/>
            <a:ext cx="262731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220663" y="1073150"/>
            <a:ext cx="10226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98" tIns="52249" rIns="104498" bIns="52249">
            <a:spAutoFit/>
          </a:bodyPr>
          <a:lstStyle/>
          <a:p>
            <a:pPr algn="ctr" defTabSz="1044575"/>
            <a:r>
              <a:rPr lang="fr-FR" sz="2700" b="1" u="sng" dirty="0" err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Ecosystem</a:t>
            </a:r>
            <a:r>
              <a:rPr lang="fr-FR" sz="2700" b="1" u="sng" dirty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2700" b="1" u="sng" dirty="0" smtClean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impacts </a:t>
            </a:r>
            <a:r>
              <a:rPr lang="fr-FR" sz="2700" b="1" u="sng" dirty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and </a:t>
            </a:r>
            <a:r>
              <a:rPr lang="fr-FR" sz="2700" b="1" u="sng" dirty="0" err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seafood</a:t>
            </a:r>
            <a:r>
              <a:rPr lang="fr-FR" sz="2700" b="1" u="sng" dirty="0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production</a:t>
            </a:r>
            <a:endParaRPr lang="fr-FR" sz="37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00100" y="254000"/>
            <a:ext cx="9067800" cy="508000"/>
          </a:xfrm>
        </p:spPr>
        <p:txBody>
          <a:bodyPr/>
          <a:lstStyle/>
          <a:p>
            <a:pPr eaLnBrk="1" hangingPunct="1"/>
            <a:r>
              <a:rPr lang="fr-FR" b="0" dirty="0" smtClean="0"/>
              <a:t>Future </a:t>
            </a:r>
            <a:r>
              <a:rPr lang="fr-FR" b="0" dirty="0" err="1" smtClean="0"/>
              <a:t>research</a:t>
            </a:r>
            <a:r>
              <a:rPr lang="fr-FR" b="0" dirty="0" smtClean="0"/>
              <a:t> </a:t>
            </a:r>
            <a:r>
              <a:rPr lang="fr-FR" b="0" dirty="0" err="1" smtClean="0"/>
              <a:t>needs</a:t>
            </a:r>
            <a:endParaRPr lang="fr-FR" b="0" dirty="0" smtClean="0"/>
          </a:p>
        </p:txBody>
      </p:sp>
      <p:sp>
        <p:nvSpPr>
          <p:cNvPr id="35846" name="ZoneTexte 5"/>
          <p:cNvSpPr txBox="1">
            <a:spLocks noChangeArrowheads="1"/>
          </p:cNvSpPr>
          <p:nvPr/>
        </p:nvSpPr>
        <p:spPr bwMode="auto">
          <a:xfrm>
            <a:off x="377825" y="3089275"/>
            <a:ext cx="9912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98" tIns="52249" rIns="104498" bIns="52249">
            <a:spAutoFit/>
          </a:bodyPr>
          <a:lstStyle/>
          <a:p>
            <a:pPr defTabSz="1044575"/>
            <a:r>
              <a:rPr lang="fr-FR" sz="1800">
                <a:solidFill>
                  <a:srgbClr val="2D2DB9"/>
                </a:solidFill>
                <a:latin typeface="Arial" charset="0"/>
                <a:cs typeface="Arial" charset="0"/>
              </a:rPr>
              <a:t> </a:t>
            </a:r>
            <a:endParaRPr lang="en-US" sz="1800">
              <a:latin typeface="Arial" charset="0"/>
              <a:cs typeface="Arial" charset="0"/>
            </a:endParaRPr>
          </a:p>
          <a:p>
            <a:pPr defTabSz="1044575"/>
            <a:endParaRPr lang="en-US" sz="1800">
              <a:latin typeface="Arial" charset="0"/>
              <a:cs typeface="Arial" charset="0"/>
            </a:endParaRPr>
          </a:p>
          <a:p>
            <a:pPr defTabSz="1044575"/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35848" name="Image 8" descr="4Aristeus_antennatus_1_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6370" y="4290566"/>
            <a:ext cx="26400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920056" y="6221660"/>
            <a:ext cx="43476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Mediterranean blue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and red deep-sea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shrimp: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-impact on bottom habitat</a:t>
            </a:r>
            <a:endParaRPr lang="fr-FR" sz="1600" dirty="0">
              <a:latin typeface="+mn-lt"/>
            </a:endParaRPr>
          </a:p>
        </p:txBody>
      </p:sp>
      <p:pic>
        <p:nvPicPr>
          <p:cNvPr id="35850" name="Image 10" descr="shrimp_aquaculture_farm_borne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4200" y="4255542"/>
            <a:ext cx="2886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7451576" y="6217468"/>
            <a:ext cx="22513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Tropical shrimp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ponds: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- impact on mangrove</a:t>
            </a:r>
            <a:endParaRPr lang="fr-FR" sz="1600" dirty="0">
              <a:latin typeface="+mn-lt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fr-FR" smtClean="0"/>
              <a:t>Lunchtime conference, 26 October 2012, Brussels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7649" y="1793776"/>
            <a:ext cx="9845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+mn-lt"/>
              </a:rPr>
              <a:t>Food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supply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chain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analysis</a:t>
            </a:r>
            <a:endParaRPr lang="fr-FR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+mn-lt"/>
              </a:rPr>
              <a:t>Compare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deep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-water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fisheries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Environmental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impacts	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Energy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i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ntensity</a:t>
            </a:r>
            <a:endParaRPr lang="fr-FR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Economic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j-lt"/>
              </a:rPr>
              <a:t>efficiency</a:t>
            </a:r>
            <a:endParaRPr lang="fr-FR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+mn-lt"/>
              </a:rPr>
              <a:t>to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other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seafood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productions (capture and aquaculture)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65648" y="395401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latin typeface="+mn-lt"/>
              </a:rPr>
              <a:t>Puig</a:t>
            </a:r>
            <a:r>
              <a:rPr lang="fr-FR" sz="1600" b="1" dirty="0" smtClean="0">
                <a:latin typeface="+mn-lt"/>
              </a:rPr>
              <a:t> et al., (2012)</a:t>
            </a:r>
            <a:endParaRPr lang="fr-FR" sz="1600" b="1" dirty="0">
              <a:latin typeface="+mn-lt"/>
            </a:endParaRPr>
          </a:p>
        </p:txBody>
      </p: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221432" y="3810000"/>
            <a:ext cx="1081137" cy="1284751"/>
            <a:chOff x="6342112" y="2801888"/>
            <a:chExt cx="3728050" cy="4430175"/>
          </a:xfrm>
        </p:grpSpPr>
        <p:pic>
          <p:nvPicPr>
            <p:cNvPr id="16" name="Image 15" descr="MAP_Casestudies.emf"/>
            <p:cNvPicPr>
              <a:picLocks noChangeAspect="1"/>
            </p:cNvPicPr>
            <p:nvPr/>
          </p:nvPicPr>
          <p:blipFill>
            <a:blip r:embed="rId6" cstate="print"/>
            <a:srcRect l="19420" t="6036" r="6696" b="6036"/>
            <a:stretch>
              <a:fillRect/>
            </a:stretch>
          </p:blipFill>
          <p:spPr>
            <a:xfrm>
              <a:off x="6342112" y="2801888"/>
              <a:ext cx="3728050" cy="4430175"/>
            </a:xfrm>
            <a:prstGeom prst="rect">
              <a:avLst/>
            </a:prstGeom>
          </p:spPr>
        </p:pic>
        <p:sp>
          <p:nvSpPr>
            <p:cNvPr id="24" name="Ellipse 23"/>
            <p:cNvSpPr/>
            <p:nvPr/>
          </p:nvSpPr>
          <p:spPr>
            <a:xfrm>
              <a:off x="9422090" y="690634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4071764" y="589823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latin typeface="+mj-lt"/>
              </a:rPr>
              <a:t>Photos </a:t>
            </a:r>
            <a:r>
              <a:rPr lang="fr-FR" sz="1000" dirty="0" err="1" smtClean="0">
                <a:solidFill>
                  <a:schemeClr val="bg1"/>
                </a:solidFill>
                <a:latin typeface="+mj-lt"/>
              </a:rPr>
              <a:t>courtesy</a:t>
            </a:r>
            <a:r>
              <a:rPr lang="fr-FR" sz="1000" dirty="0" smtClean="0">
                <a:solidFill>
                  <a:schemeClr val="bg1"/>
                </a:solidFill>
                <a:latin typeface="+mj-lt"/>
              </a:rPr>
              <a:t> Jorge Keller / www.buceo-virtual.com</a:t>
            </a:r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134200" y="5965443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chemeClr val="bg1"/>
                </a:solidFill>
                <a:latin typeface="+mj-lt"/>
              </a:rPr>
              <a:t>PhotosSebastien</a:t>
            </a:r>
            <a:r>
              <a:rPr lang="fr-FR" sz="1000" dirty="0" smtClean="0">
                <a:solidFill>
                  <a:schemeClr val="bg1"/>
                </a:solidFill>
                <a:latin typeface="+mj-lt"/>
              </a:rPr>
              <a:t> Blanc/AFP/Getty Images</a:t>
            </a:r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4600" y="-6424"/>
            <a:ext cx="8623300" cy="1270000"/>
          </a:xfrm>
        </p:spPr>
        <p:txBody>
          <a:bodyPr/>
          <a:lstStyle/>
          <a:p>
            <a:r>
              <a:rPr lang="fr-FR" dirty="0" smtClean="0"/>
              <a:t>Future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Lunchtime conference, 26 October 2012, Brussels</a:t>
            </a:r>
            <a:endParaRPr lang="fr-FR" dirty="0"/>
          </a:p>
        </p:txBody>
      </p:sp>
      <p:graphicFrame>
        <p:nvGraphicFramePr>
          <p:cNvPr id="5" name="Group 112"/>
          <p:cNvGraphicFramePr>
            <a:graphicFrameLocks noGrp="1"/>
          </p:cNvGraphicFramePr>
          <p:nvPr/>
        </p:nvGraphicFramePr>
        <p:xfrm>
          <a:off x="3461792" y="3053705"/>
          <a:ext cx="3798640" cy="2280276"/>
        </p:xfrm>
        <a:graphic>
          <a:graphicData uri="http://schemas.openxmlformats.org/drawingml/2006/table">
            <a:tbl>
              <a:tblPr/>
              <a:tblGrid>
                <a:gridCol w="1178888"/>
                <a:gridCol w="1353539"/>
                <a:gridCol w="1266213"/>
              </a:tblGrid>
              <a:tr h="354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Objective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Management measure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Trade-off</a:t>
                      </a: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Exploit target stocks at MSY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TAC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Mixed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fisheries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Protect vulnerable or depleted species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Ban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sharks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 landings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Prevent overfishing</a:t>
                      </a: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Seasonal closure of spawning areas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Swept area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Shark discards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Minimise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the effect of bottom fishing on the seafloor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Sedimentary seafloor: None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VMEs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: spatial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closure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Catch rates and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benthic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09464" y="2189609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Ecosystem management taking account of trade-offs, e.g. between conservation and fishery management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9464" y="1285443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Spatial data repository for </a:t>
            </a:r>
            <a:r>
              <a:rPr lang="en-GB" sz="2000" dirty="0" err="1" smtClean="0">
                <a:solidFill>
                  <a:schemeClr val="bg1"/>
                </a:solidFill>
                <a:latin typeface="+mn-lt"/>
              </a:rPr>
              <a:t>VMEs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and fishing ground (VMS data) distributions (need for an internationally coordinated data system)  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152400"/>
            <a:ext cx="8623300" cy="1270000"/>
          </a:xfrm>
        </p:spPr>
        <p:txBody>
          <a:bodyPr/>
          <a:lstStyle/>
          <a:p>
            <a:pPr eaLnBrk="1" hangingPunct="1"/>
            <a:r>
              <a:rPr lang="fr-FR" sz="2800" smtClean="0"/>
              <a:t>Acknowledgements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022350" y="1219200"/>
            <a:ext cx="918845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98" tIns="52249" rIns="104498" bIns="52249"/>
          <a:lstStyle/>
          <a:p>
            <a:pPr marL="392113" indent="-392113" defTabSz="1044575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charset="0"/>
              </a:rPr>
              <a:t>Presentation uses material from all DEEPFISHMAN partners 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and the stakeholder consultation process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  <a:p>
            <a:pPr marL="392113" indent="-392113" defTabSz="1044575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charset="0"/>
              </a:rPr>
              <a:t>Thanks to stakeholders contributing to workshops and responding to questionnaires</a:t>
            </a:r>
          </a:p>
          <a:p>
            <a:pPr marL="392113" indent="-392113" defTabSz="1044575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2000" dirty="0" err="1">
                <a:solidFill>
                  <a:schemeClr val="bg1"/>
                </a:solidFill>
                <a:latin typeface="Arial" charset="0"/>
              </a:rPr>
              <a:t>Proj</a:t>
            </a:r>
            <a:r>
              <a:rPr lang="en-GB" sz="2000" dirty="0" err="1">
                <a:solidFill>
                  <a:schemeClr val="bg1"/>
                </a:solidFill>
                <a:latin typeface="Arial" charset="0"/>
              </a:rPr>
              <a:t>ect</a:t>
            </a:r>
            <a:r>
              <a:rPr lang="en-GB" sz="2000" dirty="0">
                <a:solidFill>
                  <a:schemeClr val="bg1"/>
                </a:solidFill>
                <a:latin typeface="Arial" charset="0"/>
              </a:rPr>
              <a:t> material</a:t>
            </a:r>
            <a:r>
              <a:rPr lang="fr-FR" sz="2000" dirty="0">
                <a:solidFill>
                  <a:schemeClr val="bg1"/>
                </a:solidFill>
                <a:latin typeface="Arial" charset="0"/>
              </a:rPr>
              <a:t> on </a:t>
            </a:r>
            <a:r>
              <a:rPr lang="fr-FR" sz="2000" dirty="0">
                <a:solidFill>
                  <a:srgbClr val="FFFF66"/>
                </a:solidFill>
                <a:latin typeface="Arial" charset="0"/>
              </a:rPr>
              <a:t>http://deepfishman.hafro.is/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8917" name="Picture 4" descr="C:\deepfishman\aa_Deepfishman\pour2009_2011\logo_images\logo_deepfishman_455_x_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81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C:\aa_deepfishman\aa_deepfishman\pour2009_2011\wps_CSs\WP8\logo_images\FP7-gen-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11255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C:\aa_deepfishman\aa_deepfishman\pour2009_2011\wps_CSs\WP8\logo_images\logo_azt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902200"/>
            <a:ext cx="18081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C:\aa_deepfishman\aa_deepfishman\pour2009_2011\wps_CSs\WP8\logo_images\logo_IE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902200"/>
            <a:ext cx="14128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1" descr="C:\aa_deepfishman\aa_deepfishman\pour2009_2011\wps_CSs\WP8\logo_images\hcmr-pet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9550" y="4902200"/>
            <a:ext cx="1314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2" descr="C:\aa_deepfishman\aa_deepfishman\pour2009_2011\wps_CSs\WP8\logo_images\ifrem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902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3" descr="C:\aa_deepfishman\aa_deepfishman\pour2009_2011\wps_CSs\WP8\logo_images\imperial_college_lond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4902200"/>
            <a:ext cx="15240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4" descr="C:\aa_deepfishman\aa_deepfishman\pour2009_2011\wps_CSs\WP8\logo_images\lgo_IEo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4200" y="5943600"/>
            <a:ext cx="2032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5" descr="C:\aa_deepfishman\aa_deepfishman\pour2009_2011\wps_CSs\WP8\logo_images\logo_il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6096000"/>
            <a:ext cx="21542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6" descr="C:\aa_deepfishman\aa_deepfishman\pour2009_2011\wps_CSs\WP8\logo_images\mri-peti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6248400"/>
            <a:ext cx="2286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7" descr="C:\aa_deepfishman\aa_deepfishman\pour2009_2011\wps_CSs\WP8\logo_images\NatMIRC-peti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4800" y="5334000"/>
            <a:ext cx="2286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8" descr="C:\aa_deepfishman\aa_deepfishman\pour2009_2011\wps_CSs\WP8\logo_images\_logo_University-of-Portsmouth-petit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0100" y="653415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9" descr="C:\aa_deepfishman\aa_deepfishman\pour2009_2011\wps_CSs\WP8\logo_images\Marine-Institute-petit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5410200"/>
            <a:ext cx="1752600" cy="473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8930" name="Picture 20" descr="C:\aa_deepfishman\aa_deepfishman\pour2009_2011\wps_CSs\WP8\logo_images\logo_Cefas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09700" y="6057900"/>
            <a:ext cx="18938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21" descr="C:\aa_deepfishman\aa_deepfishman\pour2009_2011\wps_CSs\WP8\logo_images\ipimar-petit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5400" y="5638800"/>
            <a:ext cx="2286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3520" y="65584"/>
            <a:ext cx="8623300" cy="1270000"/>
          </a:xfrm>
        </p:spPr>
        <p:txBody>
          <a:bodyPr/>
          <a:lstStyle/>
          <a:p>
            <a:pPr lvl="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General aims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Lunchtime conference, 26 October 2012, Brussels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02332" y="1244788"/>
            <a:ext cx="82361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Develop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lvl="1"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Stock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assessment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methods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lvl="1"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Biological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reference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points (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BRPs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lvl="1"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Harvest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control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rules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(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HCRs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lvl="1"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Managements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strategies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lvl="1"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Monitoring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requirements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Account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of </a:t>
            </a:r>
          </a:p>
          <a:p>
            <a:pPr lvl="1"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Stock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sensitivity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lvl="1"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Biodiversity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/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ecosystem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VMEs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sustainability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and conservation</a:t>
            </a:r>
          </a:p>
          <a:p>
            <a:pPr lvl="1"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Socio-economic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profiles 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of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fisheries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+mn-lt"/>
              </a:rPr>
              <a:t>Using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lvl="1"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Experience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in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other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+mn-lt"/>
              </a:rPr>
              <a:t>areas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lvl="1"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Case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study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data and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knowledge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lvl="1">
              <a:buFontTx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Stakeholder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consultation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13520" y="209600"/>
            <a:ext cx="8623300" cy="1270000"/>
          </a:xfrm>
        </p:spPr>
        <p:txBody>
          <a:bodyPr/>
          <a:lstStyle/>
          <a:p>
            <a:r>
              <a:rPr lang="en-GB" dirty="0" smtClean="0"/>
              <a:t>Areas of DEEPFISHMAN progress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890712" y="1469529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Economics of deep-water fisheries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Definition of deep-water environment and species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Definition of deep-water fishing effort, management implications of observed effort distribution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Deep-water fish stock assessment methods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Steps towards an ecosystem approach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Monitoring and management framework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Project publications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Future research needs for deep-water fisheries, stocks and ecosystems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180" y="-78432"/>
            <a:ext cx="8623300" cy="1270000"/>
          </a:xfrm>
        </p:spPr>
        <p:txBody>
          <a:bodyPr/>
          <a:lstStyle/>
          <a:p>
            <a:r>
              <a:rPr lang="fr-FR" dirty="0" err="1" smtClean="0">
                <a:solidFill>
                  <a:srgbClr val="FFFF99"/>
                </a:solidFill>
              </a:rPr>
              <a:t>Economics</a:t>
            </a:r>
            <a:r>
              <a:rPr lang="fr-FR" dirty="0" smtClean="0">
                <a:solidFill>
                  <a:srgbClr val="FFFF99"/>
                </a:solidFill>
              </a:rPr>
              <a:t> of </a:t>
            </a:r>
            <a:r>
              <a:rPr lang="fr-FR" dirty="0" err="1" smtClean="0">
                <a:solidFill>
                  <a:srgbClr val="FFFF99"/>
                </a:solidFill>
              </a:rPr>
              <a:t>deep</a:t>
            </a:r>
            <a:r>
              <a:rPr lang="fr-FR" dirty="0" smtClean="0">
                <a:solidFill>
                  <a:srgbClr val="FFFF99"/>
                </a:solidFill>
              </a:rPr>
              <a:t>-water </a:t>
            </a:r>
            <a:r>
              <a:rPr lang="fr-FR" dirty="0" err="1" smtClean="0">
                <a:solidFill>
                  <a:srgbClr val="FFFF99"/>
                </a:solidFill>
              </a:rPr>
              <a:t>fisheries</a:t>
            </a:r>
            <a:endParaRPr lang="fr-FR" dirty="0" smtClean="0">
              <a:solidFill>
                <a:srgbClr val="FFFF99"/>
              </a:solidFill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610617" y="5575048"/>
            <a:ext cx="9619927" cy="78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498" tIns="52249" rIns="104498" bIns="52249">
            <a:spAutoFit/>
          </a:bodyPr>
          <a:lstStyle/>
          <a:p>
            <a:pPr defTabSz="1044575"/>
            <a:r>
              <a:rPr lang="en-US" sz="11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DEEPFISHMAN deliverables 3.2, 3.3 and 7.4</a:t>
            </a:r>
          </a:p>
          <a:p>
            <a:pPr defTabSz="1044575"/>
            <a:endParaRPr lang="en-US" sz="110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defTabSz="1044575"/>
            <a:r>
              <a:rPr lang="en-US" sz="11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Agnarsson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S. &amp; Stefansson, A.S., (in prep.). Effective management of deep-sea species: The Icelandic redfish fishery in the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Irminger</a:t>
            </a:r>
            <a:r>
              <a:rPr lang="en-US" sz="11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Sea.</a:t>
            </a:r>
            <a:r>
              <a:rPr lang="fr-FR" sz="1100" dirty="0">
                <a:solidFill>
                  <a:schemeClr val="bg1"/>
                </a:solidFill>
                <a:latin typeface="Arial" charset="0"/>
              </a:rPr>
              <a:t> Symposium </a:t>
            </a:r>
            <a:r>
              <a:rPr lang="fr-FR" sz="1100" dirty="0" err="1">
                <a:solidFill>
                  <a:schemeClr val="bg1"/>
                </a:solidFill>
                <a:latin typeface="Arial" charset="0"/>
              </a:rPr>
              <a:t>Ecosystem</a:t>
            </a:r>
            <a:r>
              <a:rPr lang="fr-FR" sz="11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latin typeface="Arial" charset="0"/>
              </a:rPr>
              <a:t>based</a:t>
            </a:r>
            <a:r>
              <a:rPr lang="fr-FR" sz="1100" dirty="0">
                <a:solidFill>
                  <a:schemeClr val="bg1"/>
                </a:solidFill>
                <a:latin typeface="Arial" charset="0"/>
              </a:rPr>
              <a:t> management and monitoring in the </a:t>
            </a:r>
            <a:r>
              <a:rPr lang="fr-FR" sz="1100" dirty="0" err="1">
                <a:solidFill>
                  <a:schemeClr val="bg1"/>
                </a:solidFill>
                <a:latin typeface="Arial" charset="0"/>
              </a:rPr>
              <a:t>deep</a:t>
            </a:r>
            <a:r>
              <a:rPr lang="fr-FR" sz="1100" dirty="0">
                <a:solidFill>
                  <a:schemeClr val="bg1"/>
                </a:solidFill>
                <a:latin typeface="Arial" charset="0"/>
              </a:rPr>
              <a:t> Med. &amp; N. Atlantic, Galway, Ireland, August 28-31 2012.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4904" y="1296373"/>
            <a:ext cx="885698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err="1" smtClean="0">
                <a:solidFill>
                  <a:srgbClr val="FFFF99"/>
                </a:solidFill>
                <a:latin typeface="+mj-lt"/>
              </a:rPr>
              <a:t>Results</a:t>
            </a:r>
            <a:r>
              <a:rPr lang="fr-FR" dirty="0" smtClean="0">
                <a:solidFill>
                  <a:srgbClr val="FFFF99"/>
                </a:solidFill>
                <a:latin typeface="+mj-lt"/>
              </a:rPr>
              <a:t> of simulation </a:t>
            </a:r>
            <a:r>
              <a:rPr lang="fr-FR" dirty="0" err="1" smtClean="0">
                <a:solidFill>
                  <a:srgbClr val="FFFF99"/>
                </a:solidFill>
                <a:latin typeface="+mj-lt"/>
              </a:rPr>
              <a:t>modeling</a:t>
            </a:r>
            <a:r>
              <a:rPr lang="fr-FR" dirty="0" smtClean="0">
                <a:solidFill>
                  <a:srgbClr val="FFFF99"/>
                </a:solidFill>
                <a:latin typeface="+mj-lt"/>
              </a:rPr>
              <a:t> of </a:t>
            </a:r>
            <a:r>
              <a:rPr lang="fr-FR" dirty="0" err="1" smtClean="0">
                <a:solidFill>
                  <a:srgbClr val="FFFF99"/>
                </a:solidFill>
                <a:latin typeface="+mj-lt"/>
              </a:rPr>
              <a:t>deep</a:t>
            </a:r>
            <a:r>
              <a:rPr lang="fr-FR" dirty="0" smtClean="0">
                <a:solidFill>
                  <a:srgbClr val="FFFF99"/>
                </a:solidFill>
                <a:latin typeface="+mj-lt"/>
              </a:rPr>
              <a:t>-water </a:t>
            </a:r>
            <a:r>
              <a:rPr lang="fr-FR" dirty="0" err="1" smtClean="0">
                <a:solidFill>
                  <a:srgbClr val="FFFF99"/>
                </a:solidFill>
                <a:latin typeface="+mj-lt"/>
              </a:rPr>
              <a:t>fisheries</a:t>
            </a:r>
            <a:endParaRPr lang="fr-FR" dirty="0" smtClean="0">
              <a:solidFill>
                <a:srgbClr val="FFFF99"/>
              </a:solidFill>
              <a:latin typeface="+mj-lt"/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Transferable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fishing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rights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(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ITQs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) are more efficient for the management of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deep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-water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fisheries</a:t>
            </a: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fr-FR" dirty="0" err="1" smtClean="0">
                <a:solidFill>
                  <a:srgbClr val="FFFF99"/>
                </a:solidFill>
                <a:latin typeface="+mj-lt"/>
              </a:rPr>
              <a:t>Results</a:t>
            </a:r>
            <a:r>
              <a:rPr lang="fr-FR" dirty="0" smtClean="0">
                <a:solidFill>
                  <a:srgbClr val="FFFF99"/>
                </a:solidFill>
                <a:latin typeface="+mj-lt"/>
              </a:rPr>
              <a:t> of </a:t>
            </a:r>
            <a:r>
              <a:rPr lang="fr-FR" dirty="0" err="1" smtClean="0">
                <a:solidFill>
                  <a:srgbClr val="FFFF99"/>
                </a:solidFill>
                <a:latin typeface="+mj-lt"/>
              </a:rPr>
              <a:t>stakeholder</a:t>
            </a:r>
            <a:r>
              <a:rPr lang="fr-FR" dirty="0" smtClean="0">
                <a:solidFill>
                  <a:srgbClr val="FFFF99"/>
                </a:solidFill>
                <a:latin typeface="+mj-lt"/>
              </a:rPr>
              <a:t> consultation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Stakeholders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are not in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favour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of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ITQs</a:t>
            </a: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NGOs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small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scale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fishery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sector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fear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the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appropiation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of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resources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by large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companies</a:t>
            </a:r>
            <a:endParaRPr lang="fr-FR" sz="1400" dirty="0" smtClean="0">
              <a:solidFill>
                <a:schemeClr val="bg1"/>
              </a:solidFill>
              <a:latin typeface="+mj-lt"/>
            </a:endParaRPr>
          </a:p>
          <a:p>
            <a:pPr lvl="1">
              <a:defRPr/>
            </a:pPr>
            <a:endParaRPr lang="fr-FR" sz="1400" dirty="0" smtClean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Large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scale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fishery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sector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thinks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ITQs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will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not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bring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+mj-lt"/>
              </a:rPr>
              <a:t>any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 change</a:t>
            </a:r>
            <a:r>
              <a:rPr lang="fr-FR" sz="1400" dirty="0">
                <a:solidFill>
                  <a:schemeClr val="bg1"/>
                </a:solidFill>
                <a:latin typeface="+mj-lt"/>
              </a:rPr>
              <a:t>	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-78432"/>
            <a:ext cx="8623300" cy="1270000"/>
          </a:xfrm>
        </p:spPr>
        <p:txBody>
          <a:bodyPr/>
          <a:lstStyle/>
          <a:p>
            <a:r>
              <a:rPr lang="fr-FR" smtClean="0">
                <a:solidFill>
                  <a:srgbClr val="FFFF99"/>
                </a:solidFill>
              </a:rPr>
              <a:t>Definition of deep-water species and environments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3688" y="1181497"/>
            <a:ext cx="101536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smtClean="0">
                <a:solidFill>
                  <a:srgbClr val="FFFF99"/>
                </a:solidFill>
                <a:latin typeface="+mj-lt"/>
              </a:rPr>
              <a:t>DEEPFISHMAN </a:t>
            </a:r>
            <a:r>
              <a:rPr lang="fr-FR" dirty="0" err="1" smtClean="0">
                <a:solidFill>
                  <a:srgbClr val="FFFF99"/>
                </a:solidFill>
                <a:latin typeface="+mj-lt"/>
              </a:rPr>
              <a:t>proposal</a:t>
            </a:r>
            <a:endParaRPr lang="fr-FR" dirty="0" smtClean="0">
              <a:solidFill>
                <a:srgbClr val="FFFF99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Deep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-water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habitat: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below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200 m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Deep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-water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fish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species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: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species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with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more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than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50% of the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biomass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distributed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deeper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than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200 m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EU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vessel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licensing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: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combination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of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annex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I and II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with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some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adjustment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341" name="Image 6" descr="CoupeGBCouleur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75" y="3670325"/>
            <a:ext cx="5276850" cy="2947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76200"/>
            <a:ext cx="8623300" cy="1069975"/>
          </a:xfrm>
        </p:spPr>
        <p:txBody>
          <a:bodyPr/>
          <a:lstStyle/>
          <a:p>
            <a:r>
              <a:rPr lang="fr-FR" smtClean="0"/>
              <a:t>Definition of deep-water fishing effort</a:t>
            </a: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786" y="4242048"/>
            <a:ext cx="32575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2136" y="4242048"/>
            <a:ext cx="324326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6481166" y="4602336"/>
            <a:ext cx="183224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FFFF66"/>
                </a:solidFill>
                <a:latin typeface="Arial" charset="0"/>
              </a:rPr>
              <a:t>Irish VMS data</a:t>
            </a:r>
          </a:p>
        </p:txBody>
      </p:sp>
      <p:pic>
        <p:nvPicPr>
          <p:cNvPr id="1032" name="Picture 9" descr="C:\R_analyses\VMS\derniers_scripts\subarea_effort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9530" y="1077913"/>
            <a:ext cx="2847975" cy="2843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7062192" y="3903663"/>
            <a:ext cx="3382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charset="0"/>
              </a:rPr>
              <a:t>French </a:t>
            </a:r>
            <a:r>
              <a:rPr lang="fr-FR" sz="1600" b="1" dirty="0" err="1">
                <a:solidFill>
                  <a:schemeClr val="bg1"/>
                </a:solidFill>
                <a:latin typeface="Arial" charset="0"/>
              </a:rPr>
              <a:t>deep</a:t>
            </a:r>
            <a:r>
              <a:rPr lang="fr-FR" sz="1600" b="1" dirty="0">
                <a:solidFill>
                  <a:schemeClr val="bg1"/>
                </a:solidFill>
                <a:latin typeface="Arial" charset="0"/>
              </a:rPr>
              <a:t>-water </a:t>
            </a:r>
            <a:r>
              <a:rPr lang="fr-FR" sz="1600" b="1" dirty="0" err="1">
                <a:solidFill>
                  <a:schemeClr val="bg1"/>
                </a:solidFill>
                <a:latin typeface="Arial" charset="0"/>
              </a:rPr>
              <a:t>fleet</a:t>
            </a:r>
            <a:r>
              <a:rPr lang="fr-FR" sz="1600" b="1" dirty="0">
                <a:solidFill>
                  <a:schemeClr val="bg1"/>
                </a:solidFill>
                <a:latin typeface="Arial" charset="0"/>
              </a:rPr>
              <a:t> &gt;800 m 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445568" y="1145704"/>
          <a:ext cx="5249862" cy="3240087"/>
        </p:xfrm>
        <a:graphic>
          <a:graphicData uri="http://schemas.openxmlformats.org/presentationml/2006/ole">
            <p:oleObj spid="_x0000_s1026" name="Graphique" r:id="rId7" imgW="11791902" imgH="5371957" progId="Excel.Sheet.8">
              <p:embed/>
            </p:oleObj>
          </a:graphicData>
        </a:graphic>
      </p:graphicFrame>
      <p:sp>
        <p:nvSpPr>
          <p:cNvPr id="1034" name="Text Box 5"/>
          <p:cNvSpPr txBox="1">
            <a:spLocks noChangeArrowheads="1"/>
          </p:cNvSpPr>
          <p:nvPr/>
        </p:nvSpPr>
        <p:spPr bwMode="auto">
          <a:xfrm>
            <a:off x="5254352" y="1145704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fr-FR" sz="1600" b="1" dirty="0">
                <a:latin typeface="Arial" charset="0"/>
              </a:rPr>
              <a:t>UK VMS data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77416" y="7321550"/>
            <a:ext cx="8956675" cy="233363"/>
          </a:xfrm>
        </p:spPr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221432" y="1361728"/>
            <a:ext cx="1081135" cy="1284751"/>
            <a:chOff x="6342112" y="2801888"/>
            <a:chExt cx="3728050" cy="4430175"/>
          </a:xfrm>
        </p:grpSpPr>
        <p:pic>
          <p:nvPicPr>
            <p:cNvPr id="24" name="Image 23" descr="MAP_Casestudies.emf"/>
            <p:cNvPicPr>
              <a:picLocks noChangeAspect="1"/>
            </p:cNvPicPr>
            <p:nvPr/>
          </p:nvPicPr>
          <p:blipFill>
            <a:blip r:embed="rId8" cstate="print"/>
            <a:srcRect l="19420" t="6036" r="6696" b="6036"/>
            <a:stretch>
              <a:fillRect/>
            </a:stretch>
          </p:blipFill>
          <p:spPr>
            <a:xfrm>
              <a:off x="6342112" y="2801888"/>
              <a:ext cx="3728050" cy="4430175"/>
            </a:xfrm>
            <a:prstGeom prst="rect">
              <a:avLst/>
            </a:prstGeom>
          </p:spPr>
        </p:pic>
        <p:sp>
          <p:nvSpPr>
            <p:cNvPr id="27" name="Ellipse 26"/>
            <p:cNvSpPr/>
            <p:nvPr/>
          </p:nvSpPr>
          <p:spPr>
            <a:xfrm>
              <a:off x="7549882" y="489012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477874" y="532216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Spatial and temporal distribution of </a:t>
            </a:r>
            <a:r>
              <a:rPr lang="fr-FR" dirty="0" err="1" smtClean="0"/>
              <a:t>deep</a:t>
            </a:r>
            <a:r>
              <a:rPr lang="fr-FR" dirty="0" smtClean="0"/>
              <a:t>-water </a:t>
            </a:r>
            <a:r>
              <a:rPr lang="fr-FR" dirty="0" err="1" smtClean="0"/>
              <a:t>fishing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VMS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Lunchtime conference, 26 October 2012, Brussels</a:t>
            </a:r>
            <a:endParaRPr lang="fr-FR" dirty="0"/>
          </a:p>
        </p:txBody>
      </p:sp>
      <p:pic>
        <p:nvPicPr>
          <p:cNvPr id="4" name="Picture 3" descr="C:\Documents and Settings\ajk00\Local Settings\Temporary Internet Files\Content.Word\BaseMap_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64" y="1937792"/>
            <a:ext cx="56166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112" y="1937792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345407" y="6042248"/>
            <a:ext cx="2052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 UK waters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67708" y="6660703"/>
            <a:ext cx="352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Deep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-water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fisheries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22232" y="6114256"/>
            <a:ext cx="2052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 Irish waters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244600" y="-222448"/>
            <a:ext cx="8623300" cy="1270000"/>
          </a:xfrm>
        </p:spPr>
        <p:txBody>
          <a:bodyPr/>
          <a:lstStyle/>
          <a:p>
            <a:r>
              <a:rPr lang="fr-FR" dirty="0" err="1" smtClean="0"/>
              <a:t>Deep</a:t>
            </a:r>
            <a:r>
              <a:rPr lang="fr-FR" dirty="0" smtClean="0"/>
              <a:t>-water </a:t>
            </a:r>
            <a:r>
              <a:rPr lang="fr-FR" dirty="0" err="1" smtClean="0"/>
              <a:t>fish</a:t>
            </a:r>
            <a:r>
              <a:rPr lang="fr-FR" dirty="0" smtClean="0"/>
              <a:t> stock </a:t>
            </a:r>
            <a:r>
              <a:rPr lang="fr-FR" dirty="0" err="1" smtClean="0"/>
              <a:t>assessments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895350" y="893465"/>
            <a:ext cx="8856663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dirty="0" smtClean="0">
                <a:solidFill>
                  <a:schemeClr val="bg1"/>
                </a:solidFill>
                <a:latin typeface="+mn-lt"/>
              </a:rPr>
              <a:t> Stock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assessments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are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essential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for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PCP and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MSFD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to manage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at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MSY</a:t>
            </a:r>
          </a:p>
          <a:p>
            <a:pPr>
              <a:buFont typeface="Wingdings" pitchFamily="2" charset="2"/>
              <a:buChar char="Ø"/>
              <a:defRPr/>
            </a:pPr>
            <a:endParaRPr lang="fr-FR" dirty="0">
              <a:solidFill>
                <a:schemeClr val="bg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Challenging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for data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poor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stocks</a:t>
            </a:r>
          </a:p>
          <a:p>
            <a:pPr>
              <a:buFont typeface="Wingdings" pitchFamily="2" charset="2"/>
              <a:buChar char="Ø"/>
              <a:defRPr/>
            </a:pPr>
            <a:endParaRPr lang="fr-FR" dirty="0">
              <a:solidFill>
                <a:schemeClr val="bg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Wide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range of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situations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labelled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« Data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poor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 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»</a:t>
            </a:r>
          </a:p>
          <a:p>
            <a:pPr>
              <a:buFont typeface="Wingdings" pitchFamily="2" charset="2"/>
              <a:buChar char="Ø"/>
              <a:defRPr/>
            </a:pPr>
            <a:endParaRPr lang="fr-FR" dirty="0">
              <a:solidFill>
                <a:schemeClr val="bg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Deep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-water stocks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not </a:t>
            </a:r>
            <a:r>
              <a:rPr lang="fr-FR" dirty="0" err="1">
                <a:solidFill>
                  <a:schemeClr val="bg1"/>
                </a:solidFill>
                <a:latin typeface="+mn-lt"/>
              </a:rPr>
              <a:t>necessarily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data-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poor</a:t>
            </a:r>
            <a:endParaRPr lang="fr-FR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endParaRPr lang="fr-FR" dirty="0">
              <a:solidFill>
                <a:schemeClr val="bg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fr-FR" dirty="0" smtClean="0">
                <a:solidFill>
                  <a:srgbClr val="FFFF99"/>
                </a:solidFill>
                <a:latin typeface="+mn-lt"/>
              </a:rPr>
              <a:t>DEEPFISHMAN contribution: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Data collation to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improve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stock diagnostics</a:t>
            </a:r>
          </a:p>
          <a:p>
            <a:pPr>
              <a:buFont typeface="Wingdings" pitchFamily="2" charset="2"/>
              <a:buChar char="Ø"/>
              <a:defRPr/>
            </a:pPr>
            <a:endParaRPr lang="fr-FR" dirty="0">
              <a:solidFill>
                <a:schemeClr val="bg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>
                <a:solidFill>
                  <a:srgbClr val="FFFF99"/>
                </a:solidFill>
                <a:latin typeface="+mn-lt"/>
              </a:rPr>
              <a:t>DEEPFISHMAN contribution</a:t>
            </a:r>
            <a:r>
              <a:rPr lang="fr-FR" dirty="0" smtClean="0">
                <a:solidFill>
                  <a:srgbClr val="FFFF99"/>
                </a:solidFill>
                <a:latin typeface="+mn-lt"/>
              </a:rPr>
              <a:t>:</a:t>
            </a:r>
            <a:r>
              <a:rPr lang="fr-FR" dirty="0" smtClean="0">
                <a:solidFill>
                  <a:srgbClr val="FFFF99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New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assessment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methods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Lunchtime conference, 26 October 2012, Brussels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RP_logobandanglehaut1">
  <a:themeElements>
    <a:clrScheme name="modelRP_logobandanglehaut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RP_logobandanglehaut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RP_logobandanglehaut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RP_logobandanglehaut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RP_logobandanglehaut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RP_logobandanglehaut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RP_logobandanglehaut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RP_logobandanglehaut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RP_logobandanglehaut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C:\TEMP\modelRP_logobandanglehaut1.pot</Template>
  <TotalTime>5278</TotalTime>
  <Words>2717</Words>
  <Application>Microsoft Office PowerPoint</Application>
  <PresentationFormat>Personnalisé</PresentationFormat>
  <Paragraphs>409</Paragraphs>
  <Slides>29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modelRP_logobandanglehaut1</vt:lpstr>
      <vt:lpstr>Graphique</vt:lpstr>
      <vt:lpstr>DEEPFISHMAN </vt:lpstr>
      <vt:lpstr>DEEPFISHMAN project</vt:lpstr>
      <vt:lpstr> General aims </vt:lpstr>
      <vt:lpstr>Areas of DEEPFISHMAN progress</vt:lpstr>
      <vt:lpstr>Economics of deep-water fisheries</vt:lpstr>
      <vt:lpstr>Definition of deep-water species and environments</vt:lpstr>
      <vt:lpstr>Definition of deep-water fishing effort</vt:lpstr>
      <vt:lpstr>Spatial and temporal distribution of deep-water fishing from VMS</vt:lpstr>
      <vt:lpstr>Deep-water fish stock assessments</vt:lpstr>
      <vt:lpstr>Data collation Red sea bream in the Bay of Biscay</vt:lpstr>
      <vt:lpstr>Data collation Reconstructing beaked redfish  recruitment</vt:lpstr>
      <vt:lpstr>DEEPFISHMAN new methods </vt:lpstr>
      <vt:lpstr>Diapositive 13</vt:lpstr>
      <vt:lpstr>Application to blue ling</vt:lpstr>
      <vt:lpstr>Spatial density modelling Investigating spatial time trends: local depletion?</vt:lpstr>
      <vt:lpstr>Orange roughy  Productivity Susceptibility Analysis</vt:lpstr>
      <vt:lpstr>Trade-offs in blue ling fishery management objectives</vt:lpstr>
      <vt:lpstr>Summary of DEEPFISHMAN assessment methods</vt:lpstr>
      <vt:lpstr>Conclusion of assessment methods</vt:lpstr>
      <vt:lpstr>Towards an ecosystem approach: multi-species sustainability indicators </vt:lpstr>
      <vt:lpstr>Diapositive 21</vt:lpstr>
      <vt:lpstr>Stakeholder process in DEEPFISHMAN</vt:lpstr>
      <vt:lpstr>Management and monitoring framework</vt:lpstr>
      <vt:lpstr>Selected topics of the monitoring and management framework</vt:lpstr>
      <vt:lpstr>Selected topics of the monitoring and management framework</vt:lpstr>
      <vt:lpstr>Publications</vt:lpstr>
      <vt:lpstr>Future research needs</vt:lpstr>
      <vt:lpstr>Future research needs</vt:lpstr>
      <vt:lpstr>Acknowledgements</vt:lpstr>
    </vt:vector>
  </TitlesOfParts>
  <Company>IFREMER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DCOM2</dc:creator>
  <cp:lastModifiedBy>user</cp:lastModifiedBy>
  <cp:revision>337</cp:revision>
  <dcterms:created xsi:type="dcterms:W3CDTF">2002-02-25T17:12:10Z</dcterms:created>
  <dcterms:modified xsi:type="dcterms:W3CDTF">2012-10-28T21:22:00Z</dcterms:modified>
</cp:coreProperties>
</file>